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8" r:id="rId10"/>
    <p:sldId id="269" r:id="rId11"/>
    <p:sldId id="270" r:id="rId12"/>
    <p:sldId id="271" r:id="rId13"/>
    <p:sldId id="266" r:id="rId14"/>
    <p:sldId id="267" r:id="rId15"/>
    <p:sldId id="272" r:id="rId16"/>
    <p:sldId id="273" r:id="rId17"/>
    <p:sldId id="274" r:id="rId18"/>
    <p:sldId id="275" r:id="rId19"/>
    <p:sldId id="277" r:id="rId20"/>
    <p:sldId id="278" r:id="rId21"/>
    <p:sldId id="280" r:id="rId22"/>
    <p:sldId id="282" r:id="rId23"/>
    <p:sldId id="284" r:id="rId24"/>
    <p:sldId id="285" r:id="rId25"/>
    <p:sldId id="287" r:id="rId26"/>
    <p:sldId id="288" r:id="rId27"/>
    <p:sldId id="28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триметр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</c:v>
                </c:pt>
                <c:pt idx="1">
                  <c:v>72</c:v>
                </c:pt>
                <c:pt idx="2">
                  <c:v>44</c:v>
                </c:pt>
                <c:pt idx="3">
                  <c:v>48</c:v>
                </c:pt>
                <c:pt idx="4">
                  <c:v>35</c:v>
                </c:pt>
                <c:pt idx="5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67</c:v>
                </c:pt>
                <c:pt idx="1">
                  <c:v>75</c:v>
                </c:pt>
                <c:pt idx="2">
                  <c:v>56</c:v>
                </c:pt>
                <c:pt idx="3">
                  <c:v>54</c:v>
                </c:pt>
                <c:pt idx="4">
                  <c:v>50</c:v>
                </c:pt>
                <c:pt idx="5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219"/>
        <c:overlap val="-27"/>
        <c:axId val="140321536"/>
        <c:axId val="140323072"/>
      </c:barChart>
      <c:catAx>
        <c:axId val="140321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23072"/>
        <c:crosses val="autoZero"/>
        <c:auto val="1"/>
        <c:lblAlgn val="ctr"/>
        <c:lblOffset val="100"/>
      </c:catAx>
      <c:valAx>
        <c:axId val="140323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2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 1 тр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Отличники 2 тр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</c:v>
                </c:pt>
                <c:pt idx="1">
                  <c:v>10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Хорошисты 1 тр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14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1-4D8D-9667-9DD8115262E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Хорошисты 2 тр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12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A1-4D8D-9667-9DD8115262E8}"/>
            </c:ext>
          </c:extLst>
        </c:ser>
        <c:dLbls>
          <c:showVal val="1"/>
        </c:dLbls>
        <c:gapWidth val="219"/>
        <c:overlap val="-27"/>
        <c:axId val="141066240"/>
        <c:axId val="141067776"/>
      </c:barChart>
      <c:catAx>
        <c:axId val="141066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67776"/>
        <c:crosses val="autoZero"/>
        <c:auto val="1"/>
        <c:lblAlgn val="ctr"/>
        <c:lblOffset val="100"/>
      </c:catAx>
      <c:valAx>
        <c:axId val="141067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6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триметр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  <c:pt idx="3">
                  <c:v>96</c:v>
                </c:pt>
                <c:pt idx="4">
                  <c:v>96</c:v>
                </c:pt>
                <c:pt idx="5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  <c:pt idx="3">
                  <c:v>96</c:v>
                </c:pt>
                <c:pt idx="4">
                  <c:v>96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219"/>
        <c:overlap val="-27"/>
        <c:axId val="140241536"/>
        <c:axId val="141099392"/>
      </c:barChart>
      <c:catAx>
        <c:axId val="140241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99392"/>
        <c:crosses val="autoZero"/>
        <c:auto val="1"/>
        <c:lblAlgn val="ctr"/>
        <c:lblOffset val="100"/>
      </c:catAx>
      <c:valAx>
        <c:axId val="141099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24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триметр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52</c:v>
                </c:pt>
                <c:pt idx="1">
                  <c:v>42</c:v>
                </c:pt>
                <c:pt idx="2">
                  <c:v>29</c:v>
                </c:pt>
                <c:pt idx="3">
                  <c:v>31</c:v>
                </c:pt>
                <c:pt idx="4">
                  <c:v>33</c:v>
                </c:pt>
                <c:pt idx="5">
                  <c:v>14</c:v>
                </c:pt>
                <c:pt idx="6">
                  <c:v>36</c:v>
                </c:pt>
                <c:pt idx="7">
                  <c:v>29</c:v>
                </c:pt>
                <c:pt idx="8">
                  <c:v>19</c:v>
                </c:pt>
                <c:pt idx="9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42</c:v>
                </c:pt>
                <c:pt idx="1">
                  <c:v>32</c:v>
                </c:pt>
                <c:pt idx="2">
                  <c:v>21</c:v>
                </c:pt>
                <c:pt idx="3">
                  <c:v>41</c:v>
                </c:pt>
                <c:pt idx="4">
                  <c:v>24</c:v>
                </c:pt>
                <c:pt idx="5">
                  <c:v>14</c:v>
                </c:pt>
                <c:pt idx="6">
                  <c:v>27</c:v>
                </c:pt>
                <c:pt idx="7">
                  <c:v>27</c:v>
                </c:pt>
                <c:pt idx="8">
                  <c:v>29</c:v>
                </c:pt>
                <c:pt idx="9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80"/>
        <c:overlap val="25"/>
        <c:axId val="141261440"/>
        <c:axId val="141271424"/>
      </c:barChart>
      <c:catAx>
        <c:axId val="141261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71424"/>
        <c:crosses val="autoZero"/>
        <c:auto val="1"/>
        <c:lblAlgn val="ctr"/>
        <c:lblOffset val="100"/>
      </c:catAx>
      <c:valAx>
        <c:axId val="141271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6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 1 тр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Отличники 2 тр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Хорошисты 1 тр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1-4D8D-9667-9DD8115262E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Хорошисты 2 тр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A1-4D8D-9667-9DD8115262E8}"/>
            </c:ext>
          </c:extLst>
        </c:ser>
        <c:dLbls>
          <c:showVal val="1"/>
        </c:dLbls>
        <c:gapWidth val="80"/>
        <c:overlap val="25"/>
        <c:axId val="141307904"/>
        <c:axId val="141309440"/>
      </c:barChart>
      <c:catAx>
        <c:axId val="141307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309440"/>
        <c:crosses val="autoZero"/>
        <c:auto val="1"/>
        <c:lblAlgn val="ctr"/>
        <c:lblOffset val="100"/>
      </c:catAx>
      <c:valAx>
        <c:axId val="141309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30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триместр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95</c:v>
                </c:pt>
                <c:pt idx="1">
                  <c:v>100</c:v>
                </c:pt>
                <c:pt idx="2">
                  <c:v>96</c:v>
                </c:pt>
                <c:pt idx="3">
                  <c:v>100</c:v>
                </c:pt>
                <c:pt idx="4">
                  <c:v>96</c:v>
                </c:pt>
                <c:pt idx="5">
                  <c:v>90</c:v>
                </c:pt>
                <c:pt idx="6">
                  <c:v>86</c:v>
                </c:pt>
                <c:pt idx="7">
                  <c:v>100</c:v>
                </c:pt>
                <c:pt idx="8">
                  <c:v>76</c:v>
                </c:pt>
                <c:pt idx="9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95</c:v>
                </c:pt>
                <c:pt idx="1">
                  <c:v>96</c:v>
                </c:pt>
                <c:pt idx="2">
                  <c:v>93</c:v>
                </c:pt>
                <c:pt idx="3">
                  <c:v>100</c:v>
                </c:pt>
                <c:pt idx="4">
                  <c:v>96</c:v>
                </c:pt>
                <c:pt idx="5">
                  <c:v>90</c:v>
                </c:pt>
                <c:pt idx="6">
                  <c:v>67</c:v>
                </c:pt>
                <c:pt idx="7">
                  <c:v>87</c:v>
                </c:pt>
                <c:pt idx="8">
                  <c:v>95</c:v>
                </c:pt>
                <c:pt idx="9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219"/>
        <c:overlap val="-27"/>
        <c:axId val="141525376"/>
        <c:axId val="141527296"/>
      </c:barChart>
      <c:catAx>
        <c:axId val="141525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27296"/>
        <c:crosses val="autoZero"/>
        <c:auto val="1"/>
        <c:lblAlgn val="ctr"/>
        <c:lblOffset val="100"/>
      </c:catAx>
      <c:valAx>
        <c:axId val="141527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2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триместр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80"/>
        <c:overlap val="25"/>
        <c:axId val="217640960"/>
        <c:axId val="217642496"/>
      </c:barChart>
      <c:catAx>
        <c:axId val="217640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642496"/>
        <c:crosses val="autoZero"/>
        <c:auto val="1"/>
        <c:lblAlgn val="ctr"/>
        <c:lblOffset val="100"/>
      </c:catAx>
      <c:valAx>
        <c:axId val="217642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64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 1 тр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Отличники 2 тр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Хорошисты 1 тр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1-4D8D-9667-9DD8115262E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Хорошисты 2 тр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A1-4D8D-9667-9DD8115262E8}"/>
            </c:ext>
          </c:extLst>
        </c:ser>
        <c:dLbls>
          <c:showVal val="1"/>
        </c:dLbls>
        <c:gapWidth val="80"/>
        <c:overlap val="25"/>
        <c:axId val="217699456"/>
        <c:axId val="217700992"/>
      </c:barChart>
      <c:catAx>
        <c:axId val="217699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700992"/>
        <c:crosses val="autoZero"/>
        <c:auto val="1"/>
        <c:lblAlgn val="ctr"/>
        <c:lblOffset val="100"/>
      </c:catAx>
      <c:valAx>
        <c:axId val="217700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69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триместр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100</c:v>
                </c:pt>
                <c:pt idx="2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2-4986-8C4F-41E55591C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триместр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10А</c:v>
                </c:pt>
                <c:pt idx="1">
                  <c:v>10Б</c:v>
                </c:pt>
                <c:pt idx="2">
                  <c:v>11А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</c:v>
                </c:pt>
                <c:pt idx="1">
                  <c:v>71</c:v>
                </c:pt>
                <c:pt idx="2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2-4986-8C4F-41E55591C071}"/>
            </c:ext>
          </c:extLst>
        </c:ser>
        <c:dLbls>
          <c:showVal val="1"/>
        </c:dLbls>
        <c:gapWidth val="219"/>
        <c:overlap val="-27"/>
        <c:axId val="217797376"/>
        <c:axId val="217798912"/>
      </c:barChart>
      <c:catAx>
        <c:axId val="217797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798912"/>
        <c:crosses val="autoZero"/>
        <c:auto val="1"/>
        <c:lblAlgn val="ctr"/>
        <c:lblOffset val="100"/>
      </c:catAx>
      <c:valAx>
        <c:axId val="217798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7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качества образования 2 триместр 2021-2022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МОБУ СОШ №84 </a:t>
            </a:r>
            <a:r>
              <a:rPr lang="ru-RU" dirty="0" err="1" smtClean="0"/>
              <a:t>Г.сочи</a:t>
            </a:r>
            <a:r>
              <a:rPr lang="ru-RU" dirty="0" smtClean="0"/>
              <a:t> </a:t>
            </a:r>
            <a:r>
              <a:rPr lang="ru-RU" dirty="0" err="1" smtClean="0"/>
              <a:t>им.павлова</a:t>
            </a:r>
            <a:r>
              <a:rPr lang="ru-RU" dirty="0" smtClean="0"/>
              <a:t> </a:t>
            </a:r>
            <a:r>
              <a:rPr lang="ru-RU" dirty="0" err="1" smtClean="0"/>
              <a:t>н.з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 марта 2022 года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03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24246" cy="706964"/>
          </a:xfrm>
        </p:spPr>
        <p:txBody>
          <a:bodyPr/>
          <a:lstStyle/>
          <a:p>
            <a:pPr algn="ctr"/>
            <a:r>
              <a:rPr lang="ru-RU" dirty="0" smtClean="0"/>
              <a:t>Резерв «хорошистов» по основному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9923134"/>
              </p:ext>
            </p:extLst>
          </p:nvPr>
        </p:nvGraphicFramePr>
        <p:xfrm>
          <a:off x="522518" y="2661557"/>
          <a:ext cx="11117940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396">
                  <a:extLst>
                    <a:ext uri="{9D8B030D-6E8A-4147-A177-3AD203B41FA5}">
                      <a16:colId xmlns="" xmlns:a16="http://schemas.microsoft.com/office/drawing/2014/main" val="3122808014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1453989233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3433622335"/>
                    </a:ext>
                  </a:extLst>
                </a:gridCol>
                <a:gridCol w="3103156">
                  <a:extLst>
                    <a:ext uri="{9D8B030D-6E8A-4147-A177-3AD203B41FA5}">
                      <a16:colId xmlns="" xmlns:a16="http://schemas.microsoft.com/office/drawing/2014/main" val="4181963420"/>
                    </a:ext>
                  </a:extLst>
                </a:gridCol>
                <a:gridCol w="2223588">
                  <a:extLst>
                    <a:ext uri="{9D8B030D-6E8A-4147-A177-3AD203B41FA5}">
                      <a16:colId xmlns="" xmlns:a16="http://schemas.microsoft.com/office/drawing/2014/main" val="102748074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814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242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Ларин Матвей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Краснопольский Артем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27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Смирнова Елизавета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Скутин</a:t>
                      </a:r>
                      <a:r>
                        <a:rPr lang="ru-RU" dirty="0" smtClean="0"/>
                        <a:t> Артем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478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Смирнова Елизавета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2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Федоров Арсений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323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Апостолов Макар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Бирюкова Яна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0162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Сизо </a:t>
                      </a:r>
                      <a:r>
                        <a:rPr lang="ru-RU" dirty="0" err="1" smtClean="0"/>
                        <a:t>Самира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Бичева</a:t>
                      </a:r>
                      <a:r>
                        <a:rPr lang="ru-RU" dirty="0" smtClean="0"/>
                        <a:t> Кира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4598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Фрий</a:t>
                      </a:r>
                      <a:r>
                        <a:rPr lang="ru-RU" dirty="0" smtClean="0"/>
                        <a:t> Михаил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Кубановедение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Галахова София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81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Сизо </a:t>
                      </a:r>
                      <a:r>
                        <a:rPr lang="ru-RU" dirty="0" err="1" smtClean="0"/>
                        <a:t>Самира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848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9839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24246" cy="706964"/>
          </a:xfrm>
        </p:spPr>
        <p:txBody>
          <a:bodyPr/>
          <a:lstStyle/>
          <a:p>
            <a:pPr algn="ctr"/>
            <a:r>
              <a:rPr lang="ru-RU" dirty="0" smtClean="0"/>
              <a:t>Резерв «хорошистов» по основному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923170"/>
              </p:ext>
            </p:extLst>
          </p:nvPr>
        </p:nvGraphicFramePr>
        <p:xfrm>
          <a:off x="522518" y="1973947"/>
          <a:ext cx="11117940" cy="48356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396">
                  <a:extLst>
                    <a:ext uri="{9D8B030D-6E8A-4147-A177-3AD203B41FA5}">
                      <a16:colId xmlns="" xmlns:a16="http://schemas.microsoft.com/office/drawing/2014/main" val="3122808014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1453989233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3433622335"/>
                    </a:ext>
                  </a:extLst>
                </a:gridCol>
                <a:gridCol w="3103156">
                  <a:extLst>
                    <a:ext uri="{9D8B030D-6E8A-4147-A177-3AD203B41FA5}">
                      <a16:colId xmlns="" xmlns:a16="http://schemas.microsoft.com/office/drawing/2014/main" val="4181963420"/>
                    </a:ext>
                  </a:extLst>
                </a:gridCol>
                <a:gridCol w="2223588">
                  <a:extLst>
                    <a:ext uri="{9D8B030D-6E8A-4147-A177-3AD203B41FA5}">
                      <a16:colId xmlns="" xmlns:a16="http://schemas.microsoft.com/office/drawing/2014/main" val="1027480743"/>
                    </a:ext>
                  </a:extLst>
                </a:gridCol>
              </a:tblGrid>
              <a:tr h="43960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81419"/>
                  </a:ext>
                </a:extLst>
              </a:tr>
              <a:tr h="4396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242713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6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Борсук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Татьяна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Забоева</a:t>
                      </a:r>
                      <a:r>
                        <a:rPr lang="ru-RU" dirty="0" smtClean="0"/>
                        <a:t> Анна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27511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Тешева</a:t>
                      </a:r>
                      <a:r>
                        <a:rPr lang="ru-RU" dirty="0" smtClean="0"/>
                        <a:t> Илона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Тешева</a:t>
                      </a:r>
                      <a:r>
                        <a:rPr lang="ru-RU" dirty="0" smtClean="0"/>
                        <a:t> Илона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4780960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Черноусова Дана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277292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Шигаров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Илья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Русский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3234420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6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Григорян </a:t>
                      </a:r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Арутюн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Дудукчан</a:t>
                      </a:r>
                      <a:r>
                        <a:rPr lang="ru-RU" dirty="0" smtClean="0"/>
                        <a:t> Руслан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0162168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Килочек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Алексей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Англ.язык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Каравайная Эвелина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459842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Неверов Савелий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Сурменко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81181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Сурменко</a:t>
                      </a:r>
                      <a:r>
                        <a:rPr lang="ru-RU" dirty="0" smtClean="0"/>
                        <a:t> Валерия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8483426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Хунова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Русет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2925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236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24246" cy="706964"/>
          </a:xfrm>
        </p:spPr>
        <p:txBody>
          <a:bodyPr/>
          <a:lstStyle/>
          <a:p>
            <a:pPr algn="ctr"/>
            <a:r>
              <a:rPr lang="ru-RU" dirty="0" smtClean="0"/>
              <a:t>Резерв «хорошистов» по основному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3311521"/>
              </p:ext>
            </p:extLst>
          </p:nvPr>
        </p:nvGraphicFramePr>
        <p:xfrm>
          <a:off x="522518" y="1973947"/>
          <a:ext cx="11117940" cy="45964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396">
                  <a:extLst>
                    <a:ext uri="{9D8B030D-6E8A-4147-A177-3AD203B41FA5}">
                      <a16:colId xmlns="" xmlns:a16="http://schemas.microsoft.com/office/drawing/2014/main" val="3122808014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1453989233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3433622335"/>
                    </a:ext>
                  </a:extLst>
                </a:gridCol>
                <a:gridCol w="3103156">
                  <a:extLst>
                    <a:ext uri="{9D8B030D-6E8A-4147-A177-3AD203B41FA5}">
                      <a16:colId xmlns="" xmlns:a16="http://schemas.microsoft.com/office/drawing/2014/main" val="4181963420"/>
                    </a:ext>
                  </a:extLst>
                </a:gridCol>
                <a:gridCol w="2223588">
                  <a:extLst>
                    <a:ext uri="{9D8B030D-6E8A-4147-A177-3AD203B41FA5}">
                      <a16:colId xmlns="" xmlns:a16="http://schemas.microsoft.com/office/drawing/2014/main" val="1027480743"/>
                    </a:ext>
                  </a:extLst>
                </a:gridCol>
              </a:tblGrid>
              <a:tr h="43960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81419"/>
                  </a:ext>
                </a:extLst>
              </a:tr>
              <a:tr h="4396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242713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7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Буренин Макар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Боус</a:t>
                      </a:r>
                      <a:r>
                        <a:rPr lang="ru-RU" dirty="0" smtClean="0"/>
                        <a:t> Эльдар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27511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Чакрян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Каролина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Буренин Макар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4780960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7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Серенина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София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Алгебра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Старцева</a:t>
                      </a:r>
                      <a:r>
                        <a:rPr lang="ru-RU" dirty="0" smtClean="0"/>
                        <a:t> Дарья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277292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8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Ушанкова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Милослава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Английский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Корж Тимофей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3234420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9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Векуа Мила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Алгебра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0162168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Долженко Иван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459842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Тихомирова Альбина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Алгебра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811819"/>
                  </a:ext>
                </a:extLst>
              </a:tr>
              <a:tr h="439601">
                <a:tc>
                  <a:txBody>
                    <a:bodyPr/>
                    <a:lstStyle/>
                    <a:p>
                      <a:r>
                        <a:rPr lang="ru-RU" dirty="0" smtClean="0"/>
                        <a:t>9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Павлюк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Виктория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Геометрия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848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872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Абсолютная успеваемость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773948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366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0071772"/>
              </p:ext>
            </p:extLst>
          </p:nvPr>
        </p:nvGraphicFramePr>
        <p:xfrm>
          <a:off x="493486" y="2496456"/>
          <a:ext cx="11132458" cy="39082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686190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292210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738711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515462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Тодиков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Вячеслав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Тодиков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Вячеслав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«Б»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Папазьян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Виген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4454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Гречанов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Владислав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Гречанов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Владислав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27407"/>
                  </a:ext>
                </a:extLst>
              </a:tr>
              <a:tr h="44544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Косьянов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Марк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323838"/>
                  </a:ext>
                </a:extLst>
              </a:tr>
              <a:tr h="4454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Петров Александр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Алшундба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Григорий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Английский язык, 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21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486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0441307"/>
              </p:ext>
            </p:extLst>
          </p:nvPr>
        </p:nvGraphicFramePr>
        <p:xfrm>
          <a:off x="493486" y="2496456"/>
          <a:ext cx="11132458" cy="46399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686190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292210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738711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515462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«Б»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Косачева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Надежда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Косачева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Надежда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Русский язык,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 Английский язык, Алгебра,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Геометрия, Обществознание,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Кубановедение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Пычка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Виктория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Пычка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Виктория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язык, Литература Английский язык, Алгебра,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Геометрия, Обществознание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686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7583047"/>
              </p:ext>
            </p:extLst>
          </p:nvPr>
        </p:nvGraphicFramePr>
        <p:xfrm>
          <a:off x="493486" y="2278742"/>
          <a:ext cx="11132458" cy="43772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307772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670628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738711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515462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Кирьяков Валентин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Кирьяков Валентин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Геометрия, 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Юматов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Матвей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Геометрия,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Информатика, География, 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Юматов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Матвей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язык, Литература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Глоян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Илона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Геометрия, История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70330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Маяцкий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Матвей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Геометрия, История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29326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Тигунов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Кирилл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6353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435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75483916"/>
              </p:ext>
            </p:extLst>
          </p:nvPr>
        </p:nvGraphicFramePr>
        <p:xfrm>
          <a:off x="493486" y="2278742"/>
          <a:ext cx="11132458" cy="48503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307772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670628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738711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515462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«Б»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Загуменных Екатерина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32830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Шиляев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Иван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Аникин Егор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Геометрия, 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Бурсайлов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Александр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География, 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70330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Бурсайлов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Александр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Геометрия, Физика,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Англ.язык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29326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Загуменных Мария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6353645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Кирьяков Богдан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074148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Цветков Константин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806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767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</a:t>
            </a:r>
            <a:r>
              <a:rPr lang="ru-RU" dirty="0"/>
              <a:t>основному уровню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2018126"/>
              </p:ext>
            </p:extLst>
          </p:nvPr>
        </p:nvGraphicFramePr>
        <p:xfrm>
          <a:off x="493486" y="1959428"/>
          <a:ext cx="11132458" cy="502484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307772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670628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467429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786744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«Б»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Акулинич</a:t>
                      </a:r>
                      <a:r>
                        <a:rPr lang="ru-RU" dirty="0" smtClean="0"/>
                        <a:t> Виктория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Воронецкая Кира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Геометрия, Обществознание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32830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Ваталовкина</a:t>
                      </a:r>
                      <a:r>
                        <a:rPr lang="ru-RU" dirty="0" smtClean="0"/>
                        <a:t> Анна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Кубановедение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Северин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Ярослав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Макастарян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Геометрия, География, 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Макастарян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70330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Минин Роман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Алгебра, Геометрия, География, Информатика, История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Минин Роман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Алгебра, Геометрия, География, Информатика, История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293266"/>
                  </a:ext>
                </a:extLst>
              </a:tr>
              <a:tr h="38491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Нерсесян Мария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Алгебра, 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Чуб Иван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Геометрия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6353645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Чуб Иван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Алгебра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074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4566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среднему уровню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1824178"/>
              </p:ext>
            </p:extLst>
          </p:nvPr>
        </p:nvGraphicFramePr>
        <p:xfrm>
          <a:off x="1155700" y="2603500"/>
          <a:ext cx="10484757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64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Качество образования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Качественная успеваемость на конец 1 триместра составляла по школе 35, 42 %, на конец 2 триместра</a:t>
            </a:r>
          </a:p>
          <a:p>
            <a:r>
              <a:rPr lang="ru-RU" dirty="0" smtClean="0"/>
              <a:t>Абсолютная успеваемость по школе на конец 1 триместра – 98, 85% на конец второго триместра -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0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среднему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2039640"/>
              </p:ext>
            </p:extLst>
          </p:nvPr>
        </p:nvGraphicFramePr>
        <p:xfrm>
          <a:off x="1155700" y="2603500"/>
          <a:ext cx="10513786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556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Резерв «отличников» по среднему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8095800"/>
              </p:ext>
            </p:extLst>
          </p:nvPr>
        </p:nvGraphicFramePr>
        <p:xfrm>
          <a:off x="551546" y="2603500"/>
          <a:ext cx="1111794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5025">
                  <a:extLst>
                    <a:ext uri="{9D8B030D-6E8A-4147-A177-3AD203B41FA5}">
                      <a16:colId xmlns="" xmlns:a16="http://schemas.microsoft.com/office/drawing/2014/main" val="3122808014"/>
                    </a:ext>
                  </a:extLst>
                </a:gridCol>
                <a:gridCol w="2960915">
                  <a:extLst>
                    <a:ext uri="{9D8B030D-6E8A-4147-A177-3AD203B41FA5}">
                      <a16:colId xmlns="" xmlns:a16="http://schemas.microsoft.com/office/drawing/2014/main" val="1453989233"/>
                    </a:ext>
                  </a:extLst>
                </a:gridCol>
                <a:gridCol w="2046514">
                  <a:extLst>
                    <a:ext uri="{9D8B030D-6E8A-4147-A177-3AD203B41FA5}">
                      <a16:colId xmlns="" xmlns:a16="http://schemas.microsoft.com/office/drawing/2014/main" val="3433622335"/>
                    </a:ext>
                  </a:extLst>
                </a:gridCol>
                <a:gridCol w="2841898">
                  <a:extLst>
                    <a:ext uri="{9D8B030D-6E8A-4147-A177-3AD203B41FA5}">
                      <a16:colId xmlns="" xmlns:a16="http://schemas.microsoft.com/office/drawing/2014/main" val="4181963420"/>
                    </a:ext>
                  </a:extLst>
                </a:gridCol>
                <a:gridCol w="2223588">
                  <a:extLst>
                    <a:ext uri="{9D8B030D-6E8A-4147-A177-3AD203B41FA5}">
                      <a16:colId xmlns="" xmlns:a16="http://schemas.microsoft.com/office/drawing/2014/main" val="102748074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814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242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Шевченко Арина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275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5088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Абсолютная успеваемость по среднему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773948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366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среднему уровню </a:t>
            </a:r>
            <a:r>
              <a:rPr lang="ru-RU" dirty="0"/>
              <a:t>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2018126"/>
              </p:ext>
            </p:extLst>
          </p:nvPr>
        </p:nvGraphicFramePr>
        <p:xfrm>
          <a:off x="493486" y="1959428"/>
          <a:ext cx="11132458" cy="37095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307772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670628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467429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786744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Коблев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Юрий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Литература, русский, Индивидуальный 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Половнева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Екатерина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32830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Половнева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Екатерина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Индивидуальный 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Шкирмин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Даниил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Салахов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Денис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Индивидуальный 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70330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Шкирмин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Даниил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29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4566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среднему уровню </a:t>
            </a:r>
            <a:r>
              <a:rPr lang="ru-RU" dirty="0"/>
              <a:t>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2018126"/>
              </p:ext>
            </p:extLst>
          </p:nvPr>
        </p:nvGraphicFramePr>
        <p:xfrm>
          <a:off x="493486" y="1959428"/>
          <a:ext cx="11132458" cy="51119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9885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2307772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1795767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2753711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3375323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6180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«Б»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Шагинян Лана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История, Математика, Обществознание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3283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 «А»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Котляров Константин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Андреев Максим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Мурадян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Карина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Баранчиков Григорий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Математика, 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703309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Сухомлинов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Тарас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Гамалян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Андрей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Биология, 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293266"/>
                  </a:ext>
                </a:extLst>
              </a:tr>
              <a:tr h="39652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Звягинцева Арина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Практикум по математике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8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Столярова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Ева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 , 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11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Сухомлинов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Тарас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География, Практикум по математике, Русский язык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, 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4566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причинами снижения качества знаний являются: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9403" y="1700809"/>
            <a:ext cx="10876789" cy="48245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слабопоставленная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учебная мотивация и воспитательная работа отдельными классными руководителями с классом;</a:t>
            </a:r>
          </a:p>
          <a:p>
            <a:pPr>
              <a:buFontTx/>
              <a:buChar char="-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мотивация учащихся к обучению, нежелание учиться;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отсутствие должной связи с учителями - предметниками;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низкое качество знаний учащихся по отдельным предметам,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недостаточная работа учителей предметников с сильными учащимися;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недостаточная работа учителей   с неуспевающими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обучающимися;</a:t>
            </a:r>
            <a:r>
              <a:rPr lang="ru-RU" sz="8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едостаточная</a:t>
            </a:r>
            <a:r>
              <a:rPr lang="ru-RU" sz="8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8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</a:t>
            </a:r>
          </a:p>
          <a:p>
            <a:pPr lvl="0">
              <a:buFontTx/>
              <a:buChar char="-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должного контроля со стороны родителей;</a:t>
            </a: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2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413" y="2207171"/>
            <a:ext cx="10657184" cy="4041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непонимание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некоторых родителей;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учащимися учебных занятий как по уважительной, так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неуважительной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(слабое развитие внимания, памяти, мышления,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умений и навыков и т.д.)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запущенность учащихся;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 учащихся в начальной школе;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подрастающего поколения, в том числе отрицательного влияния вредных привычек на здоровье, мыслительную деятельность учащихся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6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улучшения успеваемости и качества знаний руководителям ШМО, учителям-предметникам, классным руководителям необходимо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28801"/>
            <a:ext cx="10890581" cy="3877891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устранению пробелов в знании обучающихся;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с детьми, имеющими повышенную мотивацию к учебно-познавательной деятельности;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с детьми, требующими повышенное внимание;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целенаправленную работу по подготовке к  ОГЭ, ЕГЭ.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8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начальному уровню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629186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32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начальному уровню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981356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988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Абсолютная успеваемость по начальному уровню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945226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674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70990" cy="706964"/>
          </a:xfrm>
        </p:spPr>
        <p:txBody>
          <a:bodyPr/>
          <a:lstStyle/>
          <a:p>
            <a:pPr algn="ctr"/>
            <a:r>
              <a:rPr lang="ru-RU" dirty="0" smtClean="0"/>
              <a:t>Неуспевающие по начальному уровню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9104440"/>
              </p:ext>
            </p:extLst>
          </p:nvPr>
        </p:nvGraphicFramePr>
        <p:xfrm>
          <a:off x="1155700" y="1901370"/>
          <a:ext cx="10470244" cy="48492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0221">
                  <a:extLst>
                    <a:ext uri="{9D8B030D-6E8A-4147-A177-3AD203B41FA5}">
                      <a16:colId xmlns="" xmlns:a16="http://schemas.microsoft.com/office/drawing/2014/main" val="839722401"/>
                    </a:ext>
                  </a:extLst>
                </a:gridCol>
                <a:gridCol w="1877018">
                  <a:extLst>
                    <a:ext uri="{9D8B030D-6E8A-4147-A177-3AD203B41FA5}">
                      <a16:colId xmlns="" xmlns:a16="http://schemas.microsoft.com/office/drawing/2014/main" val="1888900418"/>
                    </a:ext>
                  </a:extLst>
                </a:gridCol>
                <a:gridCol w="2904547">
                  <a:extLst>
                    <a:ext uri="{9D8B030D-6E8A-4147-A177-3AD203B41FA5}">
                      <a16:colId xmlns="" xmlns:a16="http://schemas.microsoft.com/office/drawing/2014/main" val="3762515708"/>
                    </a:ext>
                  </a:extLst>
                </a:gridCol>
                <a:gridCol w="1654628">
                  <a:extLst>
                    <a:ext uri="{9D8B030D-6E8A-4147-A177-3AD203B41FA5}">
                      <a16:colId xmlns="" xmlns:a16="http://schemas.microsoft.com/office/drawing/2014/main" val="857102719"/>
                    </a:ext>
                  </a:extLst>
                </a:gridCol>
                <a:gridCol w="2873830">
                  <a:extLst>
                    <a:ext uri="{9D8B030D-6E8A-4147-A177-3AD203B41FA5}">
                      <a16:colId xmlns="" xmlns:a16="http://schemas.microsoft.com/office/drawing/2014/main" val="2079981703"/>
                    </a:ext>
                  </a:extLst>
                </a:gridCol>
              </a:tblGrid>
              <a:tr h="4454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6655459"/>
                  </a:ext>
                </a:extLst>
              </a:tr>
              <a:tr h="4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145727"/>
                  </a:ext>
                </a:extLst>
              </a:tr>
              <a:tr h="14894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«А»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Пода Михаил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Математика, Русский язык, Окружающий мир, Литературное чтение, Английский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Пода Михаил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Математика, Русский язык, Окружающий мир, Литературное чтение, Английский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2801502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ru-RU" dirty="0" smtClean="0"/>
                        <a:t>3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Макастарян</a:t>
                      </a:r>
                      <a:r>
                        <a:rPr lang="ru-RU" dirty="0" smtClean="0"/>
                        <a:t> Вероника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Бабенко Эмиль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Математика, Русский язык, Английский язык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870736"/>
                  </a:ext>
                </a:extLst>
              </a:tr>
              <a:tr h="624115">
                <a:tc>
                  <a:txBody>
                    <a:bodyPr/>
                    <a:lstStyle/>
                    <a:p>
                      <a:r>
                        <a:rPr lang="ru-RU" dirty="0" smtClean="0"/>
                        <a:t>4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Вартанян Алексей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Вартанян Алексей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Математика, Английский язык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0943114"/>
                  </a:ext>
                </a:extLst>
              </a:tr>
              <a:tr h="445448">
                <a:tc>
                  <a:txBody>
                    <a:bodyPr/>
                    <a:lstStyle/>
                    <a:p>
                      <a:r>
                        <a:rPr lang="ru-RU" dirty="0" smtClean="0"/>
                        <a:t>4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Бабенко Эмиль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Математика, Русский язык, 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27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510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основному уровню образования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1824178"/>
              </p:ext>
            </p:extLst>
          </p:nvPr>
        </p:nvGraphicFramePr>
        <p:xfrm>
          <a:off x="1155700" y="2603500"/>
          <a:ext cx="10484757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64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успеваемость по основному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2039640"/>
              </p:ext>
            </p:extLst>
          </p:nvPr>
        </p:nvGraphicFramePr>
        <p:xfrm>
          <a:off x="1155700" y="2603500"/>
          <a:ext cx="10513786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556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Резерв «отличников» по основному </a:t>
            </a:r>
            <a:r>
              <a:rPr lang="ru-RU" dirty="0"/>
              <a:t>уровню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8095800"/>
              </p:ext>
            </p:extLst>
          </p:nvPr>
        </p:nvGraphicFramePr>
        <p:xfrm>
          <a:off x="551546" y="2603500"/>
          <a:ext cx="11117940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5025">
                  <a:extLst>
                    <a:ext uri="{9D8B030D-6E8A-4147-A177-3AD203B41FA5}">
                      <a16:colId xmlns="" xmlns:a16="http://schemas.microsoft.com/office/drawing/2014/main" val="3122808014"/>
                    </a:ext>
                  </a:extLst>
                </a:gridCol>
                <a:gridCol w="2960915">
                  <a:extLst>
                    <a:ext uri="{9D8B030D-6E8A-4147-A177-3AD203B41FA5}">
                      <a16:colId xmlns="" xmlns:a16="http://schemas.microsoft.com/office/drawing/2014/main" val="1453989233"/>
                    </a:ext>
                  </a:extLst>
                </a:gridCol>
                <a:gridCol w="2046514">
                  <a:extLst>
                    <a:ext uri="{9D8B030D-6E8A-4147-A177-3AD203B41FA5}">
                      <a16:colId xmlns="" xmlns:a16="http://schemas.microsoft.com/office/drawing/2014/main" val="3433622335"/>
                    </a:ext>
                  </a:extLst>
                </a:gridCol>
                <a:gridCol w="2841898">
                  <a:extLst>
                    <a:ext uri="{9D8B030D-6E8A-4147-A177-3AD203B41FA5}">
                      <a16:colId xmlns="" xmlns:a16="http://schemas.microsoft.com/office/drawing/2014/main" val="4181963420"/>
                    </a:ext>
                  </a:extLst>
                </a:gridCol>
                <a:gridCol w="2223588">
                  <a:extLst>
                    <a:ext uri="{9D8B030D-6E8A-4147-A177-3AD203B41FA5}">
                      <a16:colId xmlns="" xmlns:a16="http://schemas.microsoft.com/office/drawing/2014/main" val="102748074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триместр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814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242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Козлова Софья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27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Гернес</a:t>
                      </a:r>
                      <a:r>
                        <a:rPr lang="ru-RU" dirty="0" smtClean="0"/>
                        <a:t> Тимофей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Гернес</a:t>
                      </a:r>
                      <a:r>
                        <a:rPr lang="ru-RU" dirty="0" smtClean="0"/>
                        <a:t> Тимофей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478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Деченко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 Виктория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2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Стерлигова</a:t>
                      </a:r>
                      <a:r>
                        <a:rPr lang="ru-RU" dirty="0" smtClean="0"/>
                        <a:t> Ангелина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323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Дугурова</a:t>
                      </a:r>
                      <a:r>
                        <a:rPr lang="ru-RU" dirty="0" smtClean="0"/>
                        <a:t> Анна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Дугурова</a:t>
                      </a:r>
                      <a:r>
                        <a:rPr lang="ru-RU" dirty="0" smtClean="0"/>
                        <a:t> Анна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016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5088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226</TotalTime>
  <Words>1129</Words>
  <Application>Microsoft Office PowerPoint</Application>
  <PresentationFormat>Произвольный</PresentationFormat>
  <Paragraphs>387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Совет директоров</vt:lpstr>
      <vt:lpstr>Анализ качества образования 2 триместр 2021-2022 учебный год</vt:lpstr>
      <vt:lpstr>Качество образования </vt:lpstr>
      <vt:lpstr>Качественная успеваемость по начальному уровню образования</vt:lpstr>
      <vt:lpstr>Качественная успеваемость по начальному уровню образования</vt:lpstr>
      <vt:lpstr>Абсолютная успеваемость по начальному уровню образования</vt:lpstr>
      <vt:lpstr>Неуспевающие по начальному уровню образования</vt:lpstr>
      <vt:lpstr>Качественная успеваемость по основному уровню образования</vt:lpstr>
      <vt:lpstr>Качественная успеваемость по основному уровню образования</vt:lpstr>
      <vt:lpstr>Резерв «отличников» по основному уровню образования</vt:lpstr>
      <vt:lpstr>Резерв «хорошистов» по основному уровню образования</vt:lpstr>
      <vt:lpstr>Резерв «хорошистов» по основному уровню образования</vt:lpstr>
      <vt:lpstr>Резерв «хорошистов» по основному уровню образования</vt:lpstr>
      <vt:lpstr>Абсолютная успеваемость по основному уровню образования</vt:lpstr>
      <vt:lpstr>Неуспевающие по основному уровню образования</vt:lpstr>
      <vt:lpstr>Неуспевающие по основному уровню образования</vt:lpstr>
      <vt:lpstr>Неуспевающие по основному уровню образования</vt:lpstr>
      <vt:lpstr>Неуспевающие по основному уровню образования</vt:lpstr>
      <vt:lpstr>Неуспевающие по основному уровню образования</vt:lpstr>
      <vt:lpstr>Качественная успеваемость по среднему уровню образования</vt:lpstr>
      <vt:lpstr>Качественная успеваемость по среднему уровню образования</vt:lpstr>
      <vt:lpstr>Резерв «отличников» по среднему уровню образования</vt:lpstr>
      <vt:lpstr>Абсолютная успеваемость по среднему уровню образования</vt:lpstr>
      <vt:lpstr>Неуспевающие по среднему уровню образования</vt:lpstr>
      <vt:lpstr>Неуспевающие по среднему уровню образования</vt:lpstr>
      <vt:lpstr> Таким образом, причинами снижения качества знаний являются: </vt:lpstr>
      <vt:lpstr>Слайд 26</vt:lpstr>
      <vt:lpstr>Для улучшения успеваемости и качества знаний руководителям ШМО, учителям-предметникам, классным руководителям необходимо усилить: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 2 триместр 2021-2022 учебный год</dc:title>
  <dc:creator>User</dc:creator>
  <cp:lastModifiedBy>User</cp:lastModifiedBy>
  <cp:revision>40</cp:revision>
  <dcterms:created xsi:type="dcterms:W3CDTF">2022-03-13T12:50:28Z</dcterms:created>
  <dcterms:modified xsi:type="dcterms:W3CDTF">2022-05-24T14:11:23Z</dcterms:modified>
</cp:coreProperties>
</file>