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62" r:id="rId6"/>
    <p:sldId id="261" r:id="rId7"/>
    <p:sldId id="259" r:id="rId8"/>
    <p:sldId id="264" r:id="rId9"/>
    <p:sldId id="268" r:id="rId10"/>
    <p:sldId id="265" r:id="rId11"/>
    <p:sldId id="26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622D1-58EC-4D37-97C3-E154C008C62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B62DA-5CEB-46C1-AD8B-1796FBD2C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7DEE-47CB-47C6-AF38-CBD97DEBC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352928" cy="64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Кодирование звуковой информации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F4C2-6A6A-4E5B-98B9-EF9BD064493F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14744" y="621508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МОБУ СОШ № 84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7623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Оцените информационный объем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моноаудиофайла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длительностью звучания 20 с, если глубина кодирования и частота дискретизации звукового сигнала равны соответственно 8 бит и 8 кГц.</a:t>
            </a:r>
          </a:p>
          <a:p>
            <a:pPr marL="0" indent="376238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Рассчитайте время звучания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моноаудиофайла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при 16-битном кодировании и частоте дискретизации 32 кГц его объем равен 700 Кбайт.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9944" y="4130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363272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Контрольные вопросы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84482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чем состоит принцип двоичного кодирования звука?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каких параметров зависит качество двоичного кода?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76238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§ 1.3</a:t>
            </a:r>
          </a:p>
          <a:p>
            <a:pPr marL="0" indent="37623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Определите качество звука, если известно, что объем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стереоаудиофайла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длительностью звучания в 10 секунд при частоте дискретизации 8 кГц равен 940 Кбайт.</a:t>
            </a:r>
          </a:p>
          <a:p>
            <a:pPr marL="0" indent="37623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Оцените информационный объем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стереоаудиофайла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длительностью звучания 30 с, если глубина кодирования и частота дискретизации звукового сигнала равны соответственно 8 бит и 8 кГц.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71625" y="428625"/>
            <a:ext cx="59293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Схема кодирования звука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1214438"/>
            <a:ext cx="1714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звуковая волна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25" y="2000250"/>
            <a:ext cx="1785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микрофон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0" y="2428875"/>
            <a:ext cx="22145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переменный ток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4813" y="3286125"/>
            <a:ext cx="17145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звуковая плата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4938" y="4286250"/>
            <a:ext cx="2000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двоичный код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0813" y="5286375"/>
            <a:ext cx="1928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память ЭВМ</a:t>
            </a:r>
          </a:p>
        </p:txBody>
      </p:sp>
      <p:sp>
        <p:nvSpPr>
          <p:cNvPr id="13" name="Выгнутая вверх стрелка 12"/>
          <p:cNvSpPr>
            <a:spLocks noChangeArrowheads="1"/>
          </p:cNvSpPr>
          <p:nvPr/>
        </p:nvSpPr>
        <p:spPr bwMode="auto">
          <a:xfrm rot="1785117">
            <a:off x="1835150" y="1300163"/>
            <a:ext cx="1050925" cy="477837"/>
          </a:xfrm>
          <a:prstGeom prst="curvedDownArrow">
            <a:avLst>
              <a:gd name="adj1" fmla="val 41991"/>
              <a:gd name="adj2" fmla="val 81722"/>
              <a:gd name="adj3" fmla="val 651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4000" i="1">
              <a:latin typeface="Times New Roman" pitchFamily="18" charset="0"/>
            </a:endParaRPr>
          </a:p>
        </p:txBody>
      </p:sp>
      <p:sp>
        <p:nvSpPr>
          <p:cNvPr id="14" name="Выгнутая вверх стрелка 13"/>
          <p:cNvSpPr>
            <a:spLocks noChangeArrowheads="1"/>
          </p:cNvSpPr>
          <p:nvPr/>
        </p:nvSpPr>
        <p:spPr bwMode="auto">
          <a:xfrm rot="1785117">
            <a:off x="3121025" y="1871663"/>
            <a:ext cx="1050925" cy="477837"/>
          </a:xfrm>
          <a:prstGeom prst="curvedDownArrow">
            <a:avLst>
              <a:gd name="adj1" fmla="val 41991"/>
              <a:gd name="adj2" fmla="val 81722"/>
              <a:gd name="adj3" fmla="val 651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4000" i="1">
              <a:latin typeface="Times New Roman" pitchFamily="18" charset="0"/>
            </a:endParaRPr>
          </a:p>
        </p:txBody>
      </p:sp>
      <p:sp>
        <p:nvSpPr>
          <p:cNvPr id="15" name="Выгнутая вверх стрелка 14"/>
          <p:cNvSpPr>
            <a:spLocks noChangeArrowheads="1"/>
          </p:cNvSpPr>
          <p:nvPr/>
        </p:nvSpPr>
        <p:spPr bwMode="auto">
          <a:xfrm rot="2370981">
            <a:off x="4546600" y="2387600"/>
            <a:ext cx="1497013" cy="641350"/>
          </a:xfrm>
          <a:prstGeom prst="curvedDownArrow">
            <a:avLst>
              <a:gd name="adj1" fmla="val 41993"/>
              <a:gd name="adj2" fmla="val 62158"/>
              <a:gd name="adj3" fmla="val 651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4000" i="1">
              <a:latin typeface="Times New Roman" pitchFamily="18" charset="0"/>
            </a:endParaRPr>
          </a:p>
        </p:txBody>
      </p:sp>
      <p:sp>
        <p:nvSpPr>
          <p:cNvPr id="18" name="Выгнутая вверх стрелка 17"/>
          <p:cNvSpPr>
            <a:spLocks noChangeArrowheads="1"/>
          </p:cNvSpPr>
          <p:nvPr/>
        </p:nvSpPr>
        <p:spPr bwMode="auto">
          <a:xfrm rot="2631442">
            <a:off x="5786438" y="3459163"/>
            <a:ext cx="1490662" cy="609600"/>
          </a:xfrm>
          <a:prstGeom prst="curvedDownArrow">
            <a:avLst>
              <a:gd name="adj1" fmla="val 42148"/>
              <a:gd name="adj2" fmla="val 81997"/>
              <a:gd name="adj3" fmla="val 712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4000" i="1">
              <a:latin typeface="Times New Roman" pitchFamily="18" charset="0"/>
            </a:endParaRPr>
          </a:p>
        </p:txBody>
      </p:sp>
      <p:sp>
        <p:nvSpPr>
          <p:cNvPr id="19" name="Выгнутая вверх стрелка 18"/>
          <p:cNvSpPr>
            <a:spLocks noChangeArrowheads="1"/>
          </p:cNvSpPr>
          <p:nvPr/>
        </p:nvSpPr>
        <p:spPr bwMode="auto">
          <a:xfrm rot="2354641">
            <a:off x="6851650" y="4476750"/>
            <a:ext cx="1974850" cy="684213"/>
          </a:xfrm>
          <a:prstGeom prst="curvedDownArrow">
            <a:avLst>
              <a:gd name="adj1" fmla="val 31135"/>
              <a:gd name="adj2" fmla="val 81966"/>
              <a:gd name="adj3" fmla="val 852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4000" i="1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720107">
            <a:off x="4457700" y="2211388"/>
            <a:ext cx="36814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latin typeface="+mn-lt"/>
              </a:rPr>
              <a:t>кодирование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466725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Звук представляет собой волну с непрерывно меняющейся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интенсивностью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(громкостью    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частотой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(высотой     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66725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больше интенсивность звуковой волны, тем громче звук, чем больше частота волны, тем выше тон звука.</a:t>
            </a:r>
          </a:p>
          <a:p>
            <a:endParaRPr lang="ru-RU" dirty="0"/>
          </a:p>
        </p:txBody>
      </p:sp>
      <p:pic>
        <p:nvPicPr>
          <p:cNvPr id="10242" name="Picture 2" descr="http://www.5byte.ru/9/images/predinfo1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214686"/>
            <a:ext cx="5184576" cy="3050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3275856" y="4653136"/>
            <a:ext cx="5040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680806" y="4472322"/>
            <a:ext cx="108012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567878" y="1412776"/>
            <a:ext cx="5040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7214290" y="929586"/>
            <a:ext cx="43204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568952" cy="6025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Временная дискретизация звука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68760"/>
            <a:ext cx="8286808" cy="5017760"/>
          </a:xfrm>
        </p:spPr>
        <p:txBody>
          <a:bodyPr>
            <a:normAutofit lnSpcReduction="10000"/>
          </a:bodyPr>
          <a:lstStyle/>
          <a:p>
            <a:pPr marL="0" indent="37623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того чтобы компьютер мог обрабатывать звук, непрерывный звуковой сигнал должен быть преобразован в цифровую форму с помощью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временной дискретизации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7623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Звуковая волна разбивается на отдельные маленькие временные участки, для каждого такого участка устанавливается определенная величина интенсивности звука.</a:t>
            </a:r>
          </a:p>
          <a:p>
            <a:pPr marL="0" indent="376238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графике это выглядит как замена гладкой кривой на последовательность "ступенек" , высота которых равна громкости звука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76238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ем большее количество уровней громкости будет выделено в процессе кодирования, тем большее количество информации будет нести значение каждого уровня и тем более качественным будет звучание.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142976" y="2428868"/>
            <a:ext cx="6429420" cy="3857652"/>
            <a:chOff x="5148064" y="2420888"/>
            <a:chExt cx="3995936" cy="2397561"/>
          </a:xfrm>
        </p:grpSpPr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148064" y="2420888"/>
              <a:ext cx="3995936" cy="2397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 стрелкой 7"/>
            <p:cNvCxnSpPr/>
            <p:nvPr/>
          </p:nvCxnSpPr>
          <p:spPr>
            <a:xfrm rot="5400000">
              <a:off x="5508898" y="4436318"/>
              <a:ext cx="576064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>
              <a:off x="5652914" y="4292302"/>
              <a:ext cx="864096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>
              <a:off x="5580509" y="4004667"/>
              <a:ext cx="1440954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5400000">
              <a:off x="5652914" y="3860254"/>
              <a:ext cx="1728192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8024" y="2996952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86916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число уровней громкости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глубина кодирования звука (в битах)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75856" y="2924944"/>
            <a:ext cx="2376264" cy="1224136"/>
            <a:chOff x="3275856" y="2924944"/>
            <a:chExt cx="2376264" cy="1224136"/>
          </a:xfrm>
        </p:grpSpPr>
        <p:sp>
          <p:nvSpPr>
            <p:cNvPr id="5" name="TextBox 4"/>
            <p:cNvSpPr txBox="1"/>
            <p:nvPr/>
          </p:nvSpPr>
          <p:spPr>
            <a:xfrm>
              <a:off x="3563888" y="3356992"/>
              <a:ext cx="1651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N = 2</a:t>
              </a:r>
              <a:endParaRPr lang="ru-RU" sz="4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75856" y="2924944"/>
              <a:ext cx="2376264" cy="1224136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764704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различных уровней громкости при данном кодировании можно рассчитать по формуле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Глубина кодирования звука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114552"/>
          </a:xfrm>
        </p:spPr>
        <p:txBody>
          <a:bodyPr>
            <a:normAutofit/>
          </a:bodyPr>
          <a:lstStyle/>
          <a:p>
            <a:pPr marL="0" indent="466725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Глубина кодирования звука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количество информации, которое необходимо для кодирования отдельных уровней громкости цифрового звука.</a:t>
            </a:r>
          </a:p>
          <a:p>
            <a:endParaRPr lang="ru-RU" dirty="0"/>
          </a:p>
        </p:txBody>
      </p:sp>
      <p:pic>
        <p:nvPicPr>
          <p:cNvPr id="7170" name="Picture 2" descr="Картинки по запросу Глубина кодирования зв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60" y="3500438"/>
            <a:ext cx="4953008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Частота дискретизации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6672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полученного цифрового звука зависит от количества измерений уровня громкости звука в единицу времени, т. е.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частоты дискретизации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Чем большее количество измерений производится за 1 секунду тем выше качество звука.</a:t>
            </a:r>
          </a:p>
          <a:p>
            <a:pPr marL="0" indent="466725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Частота дискретизации звука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количество измерений громкости звука за одну секунду. Измеряется в Герцах (Гц)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 звукового файла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Объём памяти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необходимый для хранения звукового файла равен: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глубина кодирования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умножить на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частоту дискретизации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(число измерений  в секунду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умножить на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5085184"/>
            <a:ext cx="3168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 = I 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 звукового файла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76238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случае, если звуковой файл – стерео, нужно умножить объём на 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861048"/>
            <a:ext cx="3168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 = I n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× 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441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Кодирование звуковой информации</vt:lpstr>
      <vt:lpstr>Слайд 2</vt:lpstr>
      <vt:lpstr>Слайд 3</vt:lpstr>
      <vt:lpstr>Временная дискретизация звука</vt:lpstr>
      <vt:lpstr>Слайд 5</vt:lpstr>
      <vt:lpstr>Глубина кодирования звука</vt:lpstr>
      <vt:lpstr>Частота дискретизации</vt:lpstr>
      <vt:lpstr>Объём звукового файла</vt:lpstr>
      <vt:lpstr>Объём звукового файла</vt:lpstr>
      <vt:lpstr>Решение задач</vt:lpstr>
      <vt:lpstr>Слайд 11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звуковой информации</dc:title>
  <dc:creator>Мила</dc:creator>
  <cp:lastModifiedBy>Дамир Халидович</cp:lastModifiedBy>
  <cp:revision>18</cp:revision>
  <dcterms:created xsi:type="dcterms:W3CDTF">2011-09-02T16:49:43Z</dcterms:created>
  <dcterms:modified xsi:type="dcterms:W3CDTF">2017-04-12T06:38:15Z</dcterms:modified>
</cp:coreProperties>
</file>