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6" r:id="rId2"/>
    <p:sldId id="258" r:id="rId3"/>
    <p:sldId id="259" r:id="rId4"/>
    <p:sldId id="260" r:id="rId5"/>
    <p:sldId id="284" r:id="rId6"/>
    <p:sldId id="262" r:id="rId7"/>
    <p:sldId id="270" r:id="rId8"/>
    <p:sldId id="266" r:id="rId9"/>
    <p:sldId id="275" r:id="rId10"/>
    <p:sldId id="274" r:id="rId11"/>
    <p:sldId id="280" r:id="rId12"/>
    <p:sldId id="263" r:id="rId13"/>
    <p:sldId id="269" r:id="rId14"/>
    <p:sldId id="282" r:id="rId15"/>
    <p:sldId id="283" r:id="rId16"/>
    <p:sldId id="281" r:id="rId17"/>
    <p:sldId id="279" r:id="rId18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DAA600"/>
    <a:srgbClr val="729E86"/>
    <a:srgbClr val="FFF2CC"/>
    <a:srgbClr val="FFCC99"/>
    <a:srgbClr val="3F5B4C"/>
    <a:srgbClr val="4E725E"/>
    <a:srgbClr val="FFCC66"/>
    <a:srgbClr val="FFFCF3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28" y="0"/>
            <a:ext cx="2946351" cy="4934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F7C29-9E02-4DC7-BD27-B4FEC6F4A1C6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41363"/>
            <a:ext cx="65817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8" y="4690388"/>
            <a:ext cx="5437821" cy="44428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9198"/>
            <a:ext cx="2946351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28" y="9379198"/>
            <a:ext cx="2946351" cy="493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10372-222C-4CAB-932E-47026FB66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44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10372-222C-4CAB-932E-47026FB666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3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44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7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6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9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29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487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1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15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68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FFE20-9E11-4419-A1BD-FBA924EC240A}" type="datetimeFigureOut">
              <a:rPr lang="ru-RU" smtClean="0"/>
              <a:t>14.10.2016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CF6CD-4775-4EA4-B158-82D3423898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pi.ru/content/otkrytyy-bank-zadaniy-ege" TargetMode="External"/><Relationship Id="rId7" Type="http://schemas.openxmlformats.org/officeDocument/2006/relationships/hyperlink" Target="https://online-ege.ru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g"/><Relationship Id="rId5" Type="http://schemas.openxmlformats.org/officeDocument/2006/relationships/image" Target="../media/image17.png"/><Relationship Id="rId10" Type="http://schemas.openxmlformats.org/officeDocument/2006/relationships/image" Target="../media/image22.gif"/><Relationship Id="rId4" Type="http://schemas.openxmlformats.org/officeDocument/2006/relationships/image" Target="../media/image16.jpg"/><Relationship Id="rId9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Лого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30" y="88916"/>
            <a:ext cx="1844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63420" y="0"/>
            <a:ext cx="2292397" cy="89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3420" y="5709667"/>
            <a:ext cx="7306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«Каждый про-</a:t>
            </a:r>
            <a:r>
              <a:rPr lang="ru-RU" sz="20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фессионал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когда-то был учеником…»</a:t>
            </a:r>
            <a:endParaRPr lang="ru-RU" sz="2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8" t="20778" r="1894" b="23380"/>
          <a:stretch/>
        </p:blipFill>
        <p:spPr>
          <a:xfrm>
            <a:off x="349997" y="1254034"/>
            <a:ext cx="3594986" cy="4236345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8422731" y="4813213"/>
            <a:ext cx="3866606" cy="16231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Центра оценки качества образования Краснодарского края 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Руженна Анатольевна Гардымова</a:t>
            </a: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8-988-24-23-520</a:t>
            </a:r>
            <a:endParaRPr lang="en-US" sz="1800" b="1" dirty="0" smtClean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gardymova@mail.ru</a:t>
            </a:r>
            <a:endParaRPr lang="ru-RU" sz="1800" b="1" dirty="0">
              <a:solidFill>
                <a:srgbClr val="00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0274" y="1450759"/>
            <a:ext cx="1611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- сто</a:t>
            </a: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87440" y="18200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082277" y="2004757"/>
            <a:ext cx="7837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Общая информация о процедуре ЕГЭ в 2017 году</a:t>
            </a:r>
            <a:endParaRPr lang="ru-RU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9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Есть ли смысл подавать апелляцию о несогласии с полученными баллами? Да или нет?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61204" y="6101398"/>
            <a:ext cx="1669592" cy="65209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075509" y="1432558"/>
            <a:ext cx="3339737" cy="822962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проверьте </a:t>
            </a:r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результаты в личном кабинете на портале ЕГЭ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30926" y="1841861"/>
            <a:ext cx="744583" cy="2178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21920" y="1503307"/>
            <a:ext cx="100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1: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2" y="2326269"/>
            <a:ext cx="4169849" cy="2956423"/>
          </a:xfrm>
          <a:prstGeom prst="rect">
            <a:avLst/>
          </a:prstGeom>
        </p:spPr>
      </p:pic>
      <p:cxnSp>
        <p:nvCxnSpPr>
          <p:cNvPr id="35" name="Соединительная линия уступом 34"/>
          <p:cNvCxnSpPr/>
          <p:nvPr/>
        </p:nvCxnSpPr>
        <p:spPr>
          <a:xfrm>
            <a:off x="4415246" y="1841861"/>
            <a:ext cx="130628" cy="2684418"/>
          </a:xfrm>
          <a:prstGeom prst="bentConnector2">
            <a:avLst/>
          </a:prstGeom>
          <a:ln w="28575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1075509" y="5278435"/>
            <a:ext cx="3339737" cy="1050365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внимательно 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рассмотрите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бланки ответов. 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Убедитесь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, что оценены все задания (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сравните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с протоколом)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flipH="1">
            <a:off x="330926" y="5804657"/>
            <a:ext cx="744583" cy="2178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21920" y="5466103"/>
            <a:ext cx="100366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2: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085114" y="1438936"/>
            <a:ext cx="5775960" cy="1461018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Знайте,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что ВСЯ 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работа будет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перепроверена. </a:t>
            </a:r>
          </a:p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Бланк ответов №1 перепроверят в РЦОИ на наличие технических ошибок. </a:t>
            </a:r>
          </a:p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Бланк ответов №2 – перепроверят эксперты предметной комиссии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5355460" y="2160396"/>
            <a:ext cx="734217" cy="3267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166565" y="1787492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3: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174377" y="3020586"/>
            <a:ext cx="5617030" cy="12117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получите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у директора школы специальную форму (2 экз.)  и 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подайте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апелляцию о несогласии с результатами ЕГЭ в течение 2-х рабочих дней после официального объявления результатов экзамена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flipV="1">
            <a:off x="5355460" y="3632101"/>
            <a:ext cx="821302" cy="2106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22082" y="3257144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4: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365965" y="4352998"/>
            <a:ext cx="5251269" cy="465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при желании можно присутствовать на заседании </a:t>
            </a:r>
            <a:r>
              <a:rPr lang="ru-RU" sz="1600" b="1" dirty="0" smtClean="0">
                <a:solidFill>
                  <a:srgbClr val="006666"/>
                </a:solidFill>
                <a:latin typeface="Times New Roman Cyr" panose="02020603050405020304" pitchFamily="18" charset="-52"/>
              </a:rPr>
              <a:t>конфликтной </a:t>
            </a:r>
            <a:r>
              <a:rPr lang="ru-RU" sz="1600" b="1" dirty="0">
                <a:solidFill>
                  <a:srgbClr val="006666"/>
                </a:solidFill>
                <a:latin typeface="Times New Roman Cyr" panose="02020603050405020304" pitchFamily="18" charset="-52"/>
              </a:rPr>
              <a:t>комиссии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flipV="1">
            <a:off x="5355771" y="4581336"/>
            <a:ext cx="1025851" cy="8081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249091" y="4156947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5: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5667129" y="4787484"/>
            <a:ext cx="652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006666"/>
                </a:solidFill>
                <a:latin typeface="Times New Roman" pitchFamily="18" charset="0"/>
              </a:rPr>
              <a:t>Результатом рассмотрения апелляции может быть:</a:t>
            </a:r>
            <a:endParaRPr lang="ru-RU" sz="1600" b="1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 flipH="1">
            <a:off x="7881257" y="5042727"/>
            <a:ext cx="374469" cy="365024"/>
          </a:xfrm>
          <a:prstGeom prst="straightConnector1">
            <a:avLst/>
          </a:prstGeom>
          <a:ln w="28575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9689936" y="5042727"/>
            <a:ext cx="326296" cy="365024"/>
          </a:xfrm>
          <a:prstGeom prst="straightConnector1">
            <a:avLst/>
          </a:prstGeom>
          <a:ln w="28575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Скругленный прямоугольник 54"/>
          <p:cNvSpPr/>
          <p:nvPr/>
        </p:nvSpPr>
        <p:spPr>
          <a:xfrm>
            <a:off x="5672304" y="5434341"/>
            <a:ext cx="2620722" cy="685555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Отклонение апелляции и сохранение выставленных баллов</a:t>
            </a:r>
            <a:endParaRPr lang="ru-RU" sz="15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9347595" y="5431461"/>
            <a:ext cx="2783444" cy="1188775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Удовлетворение апелляции и выставление других баллов как в сторону увеличения, так и в сторону уменьшения</a:t>
            </a:r>
            <a:endParaRPr lang="ru-RU" sz="15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95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изменятся экзаменационные  задания?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95795" y="1341120"/>
            <a:ext cx="1907176" cy="64443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endParaRPr lang="ru-RU" sz="28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2971" y="1193075"/>
            <a:ext cx="101280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Оптимизирована структура экзаменационной работы: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1. Из экзаменационной работы исключены задания с выбором одного ответа.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2. Сокращено количество заданий с 40 до 28.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3. Уменьшен максимальный первичный балл с 61 в 2016 г. до 59 в 2017 г.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4. Увеличена продолжительность экзаменационной работы с 180 до 210 минут.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5. В часть 1 включены новые типы заданий, которые существенно различаются по видам учебных действий: заполнение пропущенных элементов схемы или таблицы, нахождение правильно указанных обозначений в рисунке, анализ и синтез информации, в том числе представленной в форме графиков, диаграмм и таблиц со статистическими данными.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95795" y="3532177"/>
            <a:ext cx="1907176" cy="64443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  <a:endParaRPr lang="ru-RU" sz="28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70087" y="3532177"/>
            <a:ext cx="101938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Оптимизирована структура экзаменационной работы: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1. Принципиально изменена структура части 1 КИМ: исключены задания с выбором одного ответа; задания сгруппированы по отдельным тематическим блокам, в каждом из которых есть задания как базового, так и повышенного уровней сложности.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2. Уменьшено общее количество заданий с 40 (в 2016 г.) до 34.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3. Изменена шкала оценивания (с 1 до 2 баллов) выполнения заданий базового уровня сложности, которые проверяют усвоение знаний о генетической связи неорганических и органических веществ (9 и 17). </a:t>
            </a:r>
            <a:b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4. Максимальный первичный балл за выполнение работы в целом составит 60 баллов (вместо 64 баллов в 2016 году). </a:t>
            </a:r>
            <a:endParaRPr lang="ru-RU" sz="1600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95795" y="5840501"/>
            <a:ext cx="1907176" cy="644434"/>
          </a:xfrm>
          <a:prstGeom prst="homePlate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  <a:endParaRPr lang="ru-RU" sz="28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02971" y="5784194"/>
            <a:ext cx="1012806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Изменена структура части 1 экзаменационной работы, часть 2 оставлена без изменений. Из экзаменационной работы исключены задания с выбором одного верного ответа и добавлены задания с кратким ответом.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помочь ребёнку?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1051" y="1155446"/>
            <a:ext cx="6855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банк заданий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подготовки к ГИА </a:t>
            </a: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обучающихся: 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www.fipi.ru/content/otkrytyy-bank-zadaniy-ege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t="6857" r="1920" b="3492"/>
          <a:stretch/>
        </p:blipFill>
        <p:spPr>
          <a:xfrm>
            <a:off x="187566" y="2159348"/>
            <a:ext cx="5060574" cy="3777358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Скругленный прямоугольник 7"/>
          <p:cNvSpPr/>
          <p:nvPr/>
        </p:nvSpPr>
        <p:spPr>
          <a:xfrm>
            <a:off x="8849360" y="1850980"/>
            <a:ext cx="3016068" cy="62492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t="9152" r="1361" b="3707"/>
          <a:stretch/>
        </p:blipFill>
        <p:spPr>
          <a:xfrm>
            <a:off x="4420280" y="2159348"/>
            <a:ext cx="5774429" cy="4058315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0" t="6084" r="30243" b="3819"/>
          <a:stretch/>
        </p:blipFill>
        <p:spPr>
          <a:xfrm>
            <a:off x="8307533" y="2046394"/>
            <a:ext cx="3693111" cy="4648111"/>
          </a:xfrm>
          <a:prstGeom prst="roundRect">
            <a:avLst>
              <a:gd name="adj" fmla="val 11111"/>
            </a:avLst>
          </a:prstGeom>
          <a:ln w="190500" cap="rnd">
            <a:noFill/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Прямоугольник 10"/>
          <p:cNvSpPr/>
          <p:nvPr/>
        </p:nvSpPr>
        <p:spPr>
          <a:xfrm>
            <a:off x="62098" y="1251520"/>
            <a:ext cx="68556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Демонстрационные варианты тестов: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</a:t>
            </a:r>
            <a:r>
              <a:rPr lang="en-US" alt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online-ege.ru</a:t>
            </a: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4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Участвуйте, пробуйте, объясните ребёнку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84319" y="1463518"/>
            <a:ext cx="7950925" cy="22845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Краевые родительские собрания: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14 октября 2016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17 января 2017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15 мая 2017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84320" y="3931468"/>
            <a:ext cx="7950925" cy="2154372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DAA6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Ноябрь </a:t>
            </a:r>
            <a:r>
              <a:rPr lang="ru-RU" sz="2800" b="1" dirty="0" smtClean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2016 - Итоговое </a:t>
            </a:r>
            <a:r>
              <a:rPr lang="ru-RU" sz="28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сочинение для </a:t>
            </a:r>
            <a:r>
              <a:rPr lang="ru-RU" sz="2800" b="1" dirty="0" smtClean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родителей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rgbClr val="006666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Март 2017 </a:t>
            </a:r>
            <a:r>
              <a:rPr lang="ru-RU" sz="2800" b="1" dirty="0" smtClean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 - ЕГЭ </a:t>
            </a:r>
            <a:r>
              <a:rPr lang="ru-RU" sz="2800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для </a:t>
            </a:r>
            <a:r>
              <a:rPr lang="ru-RU" sz="2800" b="1" dirty="0" smtClean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родителей</a:t>
            </a:r>
            <a:endParaRPr lang="ru-RU" sz="2800" b="1" dirty="0">
              <a:solidFill>
                <a:srgbClr val="006666"/>
              </a:solidFill>
              <a:latin typeface="Times New Roman Cyr" panose="02020603050405020304" pitchFamily="18" charset="0"/>
              <a:cs typeface="Times New Roman Cyr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40" y="1638425"/>
            <a:ext cx="3670740" cy="489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Всероссийские проверочные работы в 2017 году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pic>
        <p:nvPicPr>
          <p:cNvPr id="5" name="Picture 12" descr="начал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06" y="1609289"/>
            <a:ext cx="3196409" cy="2129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236514" y="3222171"/>
            <a:ext cx="1481137" cy="59287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3264" y="1661660"/>
            <a:ext cx="3355975" cy="388937"/>
          </a:xfrm>
          <a:prstGeom prst="roundRect">
            <a:avLst/>
          </a:prstGeom>
          <a:solidFill>
            <a:srgbClr val="729E86"/>
          </a:solidFill>
          <a:ln w="38100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класс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027" y="2204585"/>
            <a:ext cx="1565275" cy="3739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31753" y="2204584"/>
            <a:ext cx="1481138" cy="38225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 20 апреля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7234" y="2701132"/>
            <a:ext cx="1566863" cy="3849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31754" y="2701130"/>
            <a:ext cx="1481137" cy="38496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1853928" y="2298326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3264" y="3223758"/>
            <a:ext cx="1566863" cy="59059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мир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4078" y="1661660"/>
            <a:ext cx="3332162" cy="388937"/>
          </a:xfrm>
          <a:prstGeom prst="roundRect">
            <a:avLst/>
          </a:prstGeom>
          <a:solidFill>
            <a:srgbClr val="729E86"/>
          </a:solidFill>
          <a:ln w="38100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494078" y="2204584"/>
            <a:ext cx="1566862" cy="382255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494078" y="2704511"/>
            <a:ext cx="1565275" cy="350436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492491" y="3181546"/>
            <a:ext cx="1566862" cy="339009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494078" y="3647154"/>
            <a:ext cx="1565275" cy="380909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259378" y="2204584"/>
            <a:ext cx="1566862" cy="382255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апреля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259378" y="2709487"/>
            <a:ext cx="1566862" cy="350436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апреля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260965" y="3182571"/>
            <a:ext cx="1565275" cy="339009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259377" y="3647154"/>
            <a:ext cx="1566863" cy="380909"/>
          </a:xfrm>
          <a:prstGeom prst="roundRect">
            <a:avLst/>
          </a:prstGeom>
          <a:solidFill>
            <a:srgbClr val="FFCC99"/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514782" y="3929779"/>
            <a:ext cx="3190875" cy="358775"/>
          </a:xfrm>
          <a:prstGeom prst="roundRect">
            <a:avLst/>
          </a:prstGeom>
          <a:solidFill>
            <a:srgbClr val="729E86"/>
          </a:solidFill>
          <a:ln w="38100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509248" y="4382216"/>
            <a:ext cx="1565275" cy="30956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Физика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208645" y="4382216"/>
            <a:ext cx="1497012" cy="3159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апреля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509247" y="4753693"/>
            <a:ext cx="1565275" cy="32543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Химия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208646" y="4753693"/>
            <a:ext cx="1497012" cy="32291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апреля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509246" y="5141041"/>
            <a:ext cx="1565275" cy="307975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208645" y="5141041"/>
            <a:ext cx="1497011" cy="3048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мая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07658" y="5510928"/>
            <a:ext cx="1566863" cy="30956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География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208644" y="5508408"/>
            <a:ext cx="1497011" cy="3120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мая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507657" y="5887469"/>
            <a:ext cx="1566863" cy="301026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</a:t>
            </a:r>
          </a:p>
          <a:p>
            <a:pPr algn="ctr">
              <a:defRPr/>
            </a:pPr>
            <a:endParaRPr lang="ru-RU" sz="1600" b="1" dirty="0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208644" y="5887469"/>
            <a:ext cx="1497011" cy="31591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rgbClr val="729E8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мая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1853928" y="2773884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право 45"/>
          <p:cNvSpPr/>
          <p:nvPr/>
        </p:nvSpPr>
        <p:spPr>
          <a:xfrm>
            <a:off x="1853928" y="3418296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 вправо 46"/>
          <p:cNvSpPr/>
          <p:nvPr/>
        </p:nvSpPr>
        <p:spPr>
          <a:xfrm>
            <a:off x="9974671" y="2293972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Стрелка вправо 47"/>
          <p:cNvSpPr/>
          <p:nvPr/>
        </p:nvSpPr>
        <p:spPr>
          <a:xfrm>
            <a:off x="9974671" y="2761245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Стрелка вправо 48"/>
          <p:cNvSpPr/>
          <p:nvPr/>
        </p:nvSpPr>
        <p:spPr>
          <a:xfrm>
            <a:off x="9974671" y="3249717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вправо 49"/>
          <p:cNvSpPr/>
          <p:nvPr/>
        </p:nvSpPr>
        <p:spPr>
          <a:xfrm>
            <a:off x="9974671" y="3738189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solidFill>
                <a:srgbClr val="729E8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право 50"/>
          <p:cNvSpPr/>
          <p:nvPr/>
        </p:nvSpPr>
        <p:spPr>
          <a:xfrm>
            <a:off x="5994785" y="4424284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 вправо 51"/>
          <p:cNvSpPr/>
          <p:nvPr/>
        </p:nvSpPr>
        <p:spPr>
          <a:xfrm>
            <a:off x="5980111" y="4809695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Стрелка вправо 52"/>
          <p:cNvSpPr/>
          <p:nvPr/>
        </p:nvSpPr>
        <p:spPr>
          <a:xfrm>
            <a:off x="5994785" y="5149562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право 53"/>
          <p:cNvSpPr/>
          <p:nvPr/>
        </p:nvSpPr>
        <p:spPr>
          <a:xfrm>
            <a:off x="5980111" y="5566580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5980111" y="5933574"/>
            <a:ext cx="427718" cy="231775"/>
          </a:xfrm>
          <a:prstGeom prst="rightArrow">
            <a:avLst/>
          </a:prstGeom>
          <a:solidFill>
            <a:srgbClr val="DAA600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11" descr="http://woomanizer.ru/wp-content/uploads/2010/11/Nuvol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084" y="4952319"/>
            <a:ext cx="742269" cy="618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146695" y="4617465"/>
            <a:ext cx="286282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Отметка </a:t>
            </a:r>
            <a:r>
              <a:rPr lang="ru-RU" sz="2400" b="1" dirty="0" smtClean="0">
                <a:solidFill>
                  <a:srgbClr val="C00000"/>
                </a:solidFill>
              </a:rPr>
              <a:t>за ВПР не </a:t>
            </a:r>
            <a:r>
              <a:rPr lang="ru-RU" sz="2400" b="1" dirty="0">
                <a:solidFill>
                  <a:srgbClr val="C00000"/>
                </a:solidFill>
              </a:rPr>
              <a:t>выставляется, тем более не влияет на итоговую оценку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2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 сберечь хорошее самочувствие на экзамене?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18"/>
          <a:stretch/>
        </p:blipFill>
        <p:spPr>
          <a:xfrm>
            <a:off x="264048" y="5284457"/>
            <a:ext cx="1291997" cy="13310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D0E8EA"/>
              </a:clrFrom>
              <a:clrTo>
                <a:srgbClr val="D0E8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00" y="1519290"/>
            <a:ext cx="2281646" cy="228164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1097395" y="3964219"/>
            <a:ext cx="667658" cy="1233153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834" y="3039293"/>
            <a:ext cx="1750423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Обратиться к организатору в аудитории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5642" r="11130" b="5642"/>
          <a:stretch/>
        </p:blipFill>
        <p:spPr>
          <a:xfrm>
            <a:off x="4066904" y="2055224"/>
            <a:ext cx="970210" cy="174571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4545875" y="2377441"/>
            <a:ext cx="74793" cy="28738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423954" y="2481944"/>
            <a:ext cx="313508" cy="7837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2439636" y="3429532"/>
            <a:ext cx="1504112" cy="1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495991" y="2560321"/>
            <a:ext cx="1511517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в </a:t>
            </a:r>
            <a:r>
              <a:rPr lang="ru-RU" b="1" dirty="0" err="1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мед.пункт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647" y="1966163"/>
            <a:ext cx="642171" cy="1834773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V="1">
            <a:off x="5037114" y="3534035"/>
            <a:ext cx="1504112" cy="1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94512" y="2528515"/>
            <a:ext cx="1511517" cy="102155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 окажет помощь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1271" r="54862" b="51713"/>
          <a:stretch/>
        </p:blipFill>
        <p:spPr>
          <a:xfrm>
            <a:off x="9245356" y="2122537"/>
            <a:ext cx="870858" cy="1611085"/>
          </a:xfrm>
          <a:prstGeom prst="rect">
            <a:avLst/>
          </a:prstGeom>
        </p:spPr>
      </p:pic>
      <p:cxnSp>
        <p:nvCxnSpPr>
          <p:cNvPr id="25" name="Прямая со стрелкой 24"/>
          <p:cNvCxnSpPr/>
          <p:nvPr/>
        </p:nvCxnSpPr>
        <p:spPr>
          <a:xfrm flipV="1">
            <a:off x="7407715" y="3573139"/>
            <a:ext cx="1579181" cy="16917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373524" y="2481944"/>
            <a:ext cx="1713981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Холодильник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9911392" y="3844482"/>
            <a:ext cx="970676" cy="736313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2417" y="4672088"/>
            <a:ext cx="723676" cy="72367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9434" y="2188336"/>
            <a:ext cx="1063611" cy="106361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196509" y="5374990"/>
            <a:ext cx="995492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10116214" y="3041926"/>
            <a:ext cx="1207281" cy="357394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0784249" y="3184388"/>
            <a:ext cx="1407752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723605" y="4330054"/>
            <a:ext cx="1468395" cy="4086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Бутерброд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>
            <a:off x="10116214" y="3661027"/>
            <a:ext cx="1080295" cy="234095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881469" y="1280195"/>
            <a:ext cx="4278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принести с собой и оставить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мед.пункте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232" y="5141706"/>
            <a:ext cx="2546865" cy="1077682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10839" y="5081097"/>
            <a:ext cx="2214097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плохого самочувствия вызовут скорую помощь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7296452" y="3733622"/>
            <a:ext cx="569180" cy="1408084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4755377" y="5646092"/>
            <a:ext cx="1660097" cy="13186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86" y="3554058"/>
            <a:ext cx="845938" cy="753525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8391543" y="5607849"/>
            <a:ext cx="3664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попросить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мед.пункте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горячие напитки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3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«Горячая» линия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76549" y="1426029"/>
            <a:ext cx="8630194" cy="47815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Каждый школьник, студент или родитель, столкнувшийся с проблемами по вопросам ЕГЭ, может звонить по телефонам: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ru-RU" altLang="ru-RU" sz="1000" dirty="0" smtClean="0">
              <a:solidFill>
                <a:schemeClr val="accent5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48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8(918)189-99-02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4800" b="1" dirty="0" smtClean="0">
                <a:solidFill>
                  <a:srgbClr val="FF8989"/>
                </a:solidFill>
                <a:latin typeface="Times New Roman" pitchFamily="18" charset="0"/>
                <a:cs typeface="Times New Roman" pitchFamily="18" charset="0"/>
              </a:rPr>
              <a:t>8(861)236-45-77</a:t>
            </a: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ru-RU" altLang="ru-RU" sz="1000" b="1" dirty="0" smtClean="0">
              <a:solidFill>
                <a:srgbClr val="FF898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ru-RU" altLang="ru-RU" sz="4800" b="1" dirty="0" smtClean="0">
                <a:solidFill>
                  <a:srgbClr val="FF8989"/>
                </a:solidFill>
                <a:latin typeface="Times New Roman" pitchFamily="18" charset="0"/>
                <a:cs typeface="Times New Roman" pitchFamily="18" charset="0"/>
              </a:rPr>
              <a:t>8(861)234-58-41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Лого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530" y="88916"/>
            <a:ext cx="1844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63420" y="0"/>
            <a:ext cx="2292397" cy="895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46865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2" t="22325" r="2736" b="27881"/>
          <a:stretch/>
        </p:blipFill>
        <p:spPr>
          <a:xfrm>
            <a:off x="4654605" y="1385823"/>
            <a:ext cx="2882790" cy="3082834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6392091" y="447872"/>
            <a:ext cx="1942012" cy="1045029"/>
          </a:xfrm>
          <a:prstGeom prst="wedgeEllipseCallout">
            <a:avLst>
              <a:gd name="adj1" fmla="val -36976"/>
              <a:gd name="adj2" fmla="val 625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627223" y="754237"/>
            <a:ext cx="1611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- 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8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3161212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987246" y="78377"/>
            <a:ext cx="3161212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32811" y="43543"/>
            <a:ext cx="3161212" cy="1123406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96" y="1354183"/>
            <a:ext cx="12100561" cy="439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по математике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разделён на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уровни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834" y="1894115"/>
            <a:ext cx="12100561" cy="439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Иностранный язык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письменная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и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устная (Говорение)</a:t>
            </a:r>
            <a:endParaRPr lang="ru-RU" sz="28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833" y="2434047"/>
            <a:ext cx="12100561" cy="4397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получить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 к ГИА нужно получить зачёт по сочинению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изложению) 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834" y="2973979"/>
            <a:ext cx="3161212" cy="91004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части с выбором ответов (русский язык)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2811" y="2947853"/>
            <a:ext cx="3161212" cy="910044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части с выбором ответов (история, обществознание, география, информатика и ИКТ)</a:t>
            </a:r>
            <a:endParaRPr lang="ru-RU" sz="1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87246" y="2947853"/>
            <a:ext cx="3161212" cy="910044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части с выбором ответов </a:t>
            </a:r>
          </a:p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(физика, химия, биология)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32811" y="3931920"/>
            <a:ext cx="3161212" cy="74998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ЕГЭ по истории появилось историческое сочинение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532811" y="4784228"/>
            <a:ext cx="7602583" cy="327704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трансляция из всех аудиторий</a:t>
            </a:r>
            <a:endParaRPr lang="ru-RU" sz="24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87246" y="5768295"/>
            <a:ext cx="3148146" cy="1036500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контрольных измерительных материалов (заданий) в аудиториях в присутствии участников</a:t>
            </a:r>
            <a:endParaRPr lang="ru-RU" sz="1600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32810" y="5227050"/>
            <a:ext cx="7602583" cy="513170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Сканирование экзаменационных материалов в Штабе ППЭ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экзаменов</a:t>
            </a:r>
            <a:endParaRPr lang="ru-RU" b="1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8" y="4077695"/>
            <a:ext cx="2840264" cy="245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4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экзаменов нужно сдать: 2 или больше?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339633" y="1452157"/>
            <a:ext cx="3875315" cy="992778"/>
          </a:xfrm>
          <a:prstGeom prst="homePlate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sz="20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 - обязательные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предметы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06536" y="1345475"/>
            <a:ext cx="7663543" cy="109946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EDD417"/>
              </a:buClr>
            </a:pPr>
            <a:r>
              <a:rPr lang="ru-RU" sz="1600" b="1" dirty="0" smtClean="0">
                <a:solidFill>
                  <a:srgbClr val="006666"/>
                </a:solidFill>
                <a:latin typeface="Times New Roman" pitchFamily="18" charset="0"/>
              </a:rPr>
              <a:t>Для получения аттестата необходимо сдать оба обязательных предмета (русский и математику). Если с первого раза не сдан только один обязательный предмет, выпускник имеет право прийти на его пересдачу (одна дополнительная попытка) в текущем году в резервный день</a:t>
            </a:r>
            <a:endParaRPr lang="ru-RU" sz="16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339633" y="2673116"/>
            <a:ext cx="3875315" cy="1524836"/>
          </a:xfrm>
          <a:prstGeom prst="homePlate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</a:t>
            </a:r>
            <a:r>
              <a:rPr lang="ru-RU" altLang="ru-RU" sz="20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другим </a:t>
            </a:r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</a:t>
            </a:r>
            <a:r>
              <a:rPr lang="ru-RU" altLang="ru-RU" sz="20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</a:t>
            </a:r>
            <a:r>
              <a:rPr lang="ru-RU" altLang="ru-RU" sz="2000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</a:t>
            </a:r>
            <a:r>
              <a:rPr lang="ru-RU" altLang="ru-RU" sz="20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сдают добровольно,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своему выбору</a:t>
            </a:r>
            <a:endParaRPr lang="ru-RU" sz="2000" dirty="0">
              <a:solidFill>
                <a:schemeClr val="accent4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339633" y="4852340"/>
            <a:ext cx="3875315" cy="992778"/>
          </a:xfrm>
          <a:prstGeom prst="homePlate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altLang="ru-RU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Выбранные учебные предметы необходимо</a:t>
            </a:r>
            <a:r>
              <a:rPr lang="ru-RU" altLang="ru-RU" sz="20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в заявлении</a:t>
            </a:r>
            <a:endParaRPr lang="ru-RU" sz="2000" b="1" dirty="0">
              <a:solidFill>
                <a:srgbClr val="FF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406535" y="2540841"/>
            <a:ext cx="3823063" cy="188529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Минимальное количество баллов, необходимое для получения аттестата по:</a:t>
            </a:r>
          </a:p>
          <a:p>
            <a:pPr algn="just">
              <a:buClr>
                <a:srgbClr val="C50742"/>
              </a:buClr>
            </a:pP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- русскому языку – </a:t>
            </a:r>
            <a:r>
              <a:rPr lang="ru-RU" sz="2400" b="1" dirty="0" smtClean="0">
                <a:solidFill>
                  <a:srgbClr val="DAA600"/>
                </a:solidFill>
                <a:latin typeface="Times New Roman" pitchFamily="18" charset="0"/>
              </a:rPr>
              <a:t>24</a:t>
            </a: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 балла;</a:t>
            </a:r>
          </a:p>
          <a:p>
            <a:pPr algn="just">
              <a:buClr>
                <a:srgbClr val="C50742"/>
              </a:buClr>
            </a:pP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- математике (ПУ) – </a:t>
            </a:r>
            <a:r>
              <a:rPr lang="ru-RU" sz="2400" b="1" dirty="0" smtClean="0">
                <a:solidFill>
                  <a:srgbClr val="DAA600"/>
                </a:solidFill>
                <a:latin typeface="Times New Roman" pitchFamily="18" charset="0"/>
              </a:rPr>
              <a:t>27</a:t>
            </a:r>
            <a:r>
              <a:rPr lang="ru-RU" sz="1400" b="1" dirty="0" smtClean="0">
                <a:solidFill>
                  <a:srgbClr val="FF8989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баллов;</a:t>
            </a:r>
          </a:p>
          <a:p>
            <a:pPr algn="just">
              <a:buClr>
                <a:srgbClr val="C50742"/>
              </a:buClr>
            </a:pP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- математике (БУ) – отметка </a:t>
            </a:r>
            <a:r>
              <a:rPr lang="ru-RU" sz="2400" b="1" dirty="0" smtClean="0">
                <a:solidFill>
                  <a:srgbClr val="DAA600"/>
                </a:solidFill>
                <a:latin typeface="Times New Roman" pitchFamily="18" charset="0"/>
              </a:rPr>
              <a:t>3</a:t>
            </a:r>
            <a:endParaRPr lang="ru-RU" sz="1400" b="1" dirty="0">
              <a:solidFill>
                <a:srgbClr val="DAA600"/>
              </a:solidFill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07976" y="2540841"/>
            <a:ext cx="3762103" cy="988309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DD417"/>
              </a:buClr>
            </a:pP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Баллы, полученные на ЕГЭ, никаким образом </a:t>
            </a:r>
            <a:r>
              <a:rPr lang="ru-RU" sz="1400" b="1" i="1" dirty="0" smtClean="0">
                <a:solidFill>
                  <a:srgbClr val="006666"/>
                </a:solidFill>
                <a:latin typeface="Times New Roman" pitchFamily="18" charset="0"/>
              </a:rPr>
              <a:t>не влияют на отметки в аттестате.</a:t>
            </a:r>
          </a:p>
          <a:p>
            <a:pPr>
              <a:buClr>
                <a:srgbClr val="EDD417"/>
              </a:buClr>
            </a:pP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Главное – преодолеть минимальный порог </a:t>
            </a:r>
            <a:endParaRPr lang="ru-RU" sz="14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99266" y="3584307"/>
            <a:ext cx="3770673" cy="831666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EDD417"/>
              </a:buClr>
            </a:pPr>
            <a:r>
              <a:rPr lang="ru-RU" sz="1400" b="1" dirty="0" smtClean="0">
                <a:solidFill>
                  <a:srgbClr val="006666"/>
                </a:solidFill>
                <a:latin typeface="Times New Roman" pitchFamily="18" charset="0"/>
              </a:rPr>
              <a:t>Максимально возможный балл на любом предмете – 100 баллов. Исключение – математика (базовый уровень) – 5 баллов</a:t>
            </a:r>
            <a:endParaRPr lang="ru-RU" sz="1400" b="1" i="1" dirty="0">
              <a:solidFill>
                <a:srgbClr val="006666"/>
              </a:solidFill>
              <a:latin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6535" y="4511879"/>
            <a:ext cx="7663405" cy="1673701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>
                <a:srgbClr val="EDD417"/>
              </a:buClr>
            </a:pPr>
            <a:r>
              <a:rPr lang="ru-RU" sz="1600" b="1" dirty="0" smtClean="0">
                <a:solidFill>
                  <a:srgbClr val="006666"/>
                </a:solidFill>
                <a:latin typeface="Times New Roman" pitchFamily="18" charset="0"/>
              </a:rPr>
              <a:t>Перечень учебных предметов по выбору устанавливает </a:t>
            </a:r>
            <a:r>
              <a:rPr lang="ru-RU" sz="1600" b="1" i="1" dirty="0" smtClean="0">
                <a:solidFill>
                  <a:srgbClr val="006666"/>
                </a:solidFill>
                <a:latin typeface="Times New Roman" pitchFamily="18" charset="0"/>
              </a:rPr>
              <a:t>исключительно </a:t>
            </a:r>
            <a:r>
              <a:rPr lang="ru-RU" sz="1600" b="1" dirty="0" smtClean="0">
                <a:solidFill>
                  <a:srgbClr val="006666"/>
                </a:solidFill>
                <a:latin typeface="Times New Roman" pitchFamily="18" charset="0"/>
              </a:rPr>
              <a:t>сам </a:t>
            </a:r>
            <a:r>
              <a:rPr lang="ru-RU" sz="1600" b="1" i="1" dirty="0" smtClean="0">
                <a:solidFill>
                  <a:srgbClr val="006666"/>
                </a:solidFill>
                <a:latin typeface="Times New Roman" pitchFamily="18" charset="0"/>
              </a:rPr>
              <a:t>выпускник </a:t>
            </a:r>
            <a:r>
              <a:rPr lang="ru-RU" sz="1600" b="1" dirty="0" smtClean="0">
                <a:solidFill>
                  <a:srgbClr val="006666"/>
                </a:solidFill>
                <a:latin typeface="Times New Roman" pitchFamily="18" charset="0"/>
              </a:rPr>
              <a:t>в соответствии со своими предпочтениями и планами на будущее. Заявление со списком предметов, нужно написать до 1 февраля 2017 года в школе.</a:t>
            </a:r>
          </a:p>
          <a:p>
            <a:pPr algn="just">
              <a:buClr>
                <a:srgbClr val="EDD417"/>
              </a:buClr>
            </a:pPr>
            <a:r>
              <a:rPr lang="ru-RU" sz="1600" b="1" dirty="0" smtClean="0">
                <a:solidFill>
                  <a:srgbClr val="006666"/>
                </a:solidFill>
                <a:latin typeface="Times New Roman" pitchFamily="18" charset="0"/>
              </a:rPr>
              <a:t>Помните, что от этих экзаменов по выбору можно отказаться. При этом заявление об отказе писать не нужно.  Можно просто не приходить на экзамен</a:t>
            </a:r>
            <a:endParaRPr lang="ru-RU" sz="1600" b="1" dirty="0">
              <a:solidFill>
                <a:srgbClr val="0066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58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октября ВУЗы опубликовали перечень вступительных испытаний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74319" y="1406927"/>
            <a:ext cx="11586756" cy="1054404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18604" y="1519242"/>
            <a:ext cx="11400644" cy="9801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октября можно </a:t>
            </a:r>
            <a:r>
              <a:rPr lang="ru-RU" sz="2800" b="1" dirty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</a:t>
            </a:r>
            <a:r>
              <a:rPr lang="ru-RU" sz="28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для сдачи ЕГЭ </a:t>
            </a:r>
          </a:p>
          <a:p>
            <a:pPr algn="ctr"/>
            <a:r>
              <a:rPr lang="ru-RU" sz="2800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спокойно готовиться</a:t>
            </a:r>
            <a:endParaRPr lang="ru-RU" sz="2800" b="1" dirty="0">
              <a:solidFill>
                <a:srgbClr val="FF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4318" y="2611675"/>
            <a:ext cx="11586756" cy="1069097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8604" y="2735766"/>
            <a:ext cx="11424120" cy="1011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b="1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Перечень вступительных испытаний должен быть взят только из надёжного источника – сайта выбранного ВУЗа</a:t>
            </a:r>
            <a:endParaRPr lang="ru-RU" alt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4317" y="3896183"/>
            <a:ext cx="11586758" cy="954491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2215" y="4029456"/>
            <a:ext cx="11420474" cy="9558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</a:t>
            </a:r>
            <a:r>
              <a:rPr lang="ru-RU" alt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898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</a:t>
            </a:r>
            <a:r>
              <a:rPr lang="ru-RU" alt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altLang="ru-RU" sz="2400" b="1" dirty="0" smtClean="0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FF898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нельзя,</a:t>
            </a:r>
            <a:r>
              <a:rPr lang="ru-RU" altLang="ru-RU" sz="2400" b="1" dirty="0" smtClean="0">
                <a:solidFill>
                  <a:srgbClr val="0033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выбирайте «запасные предметы» заранее (</a:t>
            </a:r>
            <a:r>
              <a:rPr lang="ru-RU" altLang="ru-RU" sz="24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ВУЗов, по 3 направления в каждом)</a:t>
            </a:r>
            <a:endParaRPr lang="ru-RU" sz="2400" b="1" dirty="0">
              <a:solidFill>
                <a:srgbClr val="00666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0330819" y="527435"/>
            <a:ext cx="1669592" cy="65209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74318" y="5133181"/>
            <a:ext cx="11586756" cy="1069097"/>
          </a:xfrm>
          <a:prstGeom prst="roundRect">
            <a:avLst/>
          </a:prstGeom>
          <a:solidFill>
            <a:srgbClr val="729E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8603" y="5257201"/>
            <a:ext cx="11424120" cy="1092923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altLang="ru-RU" sz="2400" b="1" dirty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Заявление на ЕГЭ нужно подать в школе до 1 февраля (включительно</a:t>
            </a:r>
            <a:r>
              <a:rPr lang="ru-RU" altLang="ru-RU" sz="24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2400" b="1" dirty="0">
              <a:solidFill>
                <a:srgbClr val="0066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E7E6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Семь раз отмерь, </a:t>
            </a:r>
          </a:p>
          <a:p>
            <a:pPr algn="ctr"/>
            <a:r>
              <a:rPr lang="ru-RU" sz="4000" b="1" dirty="0" smtClean="0">
                <a:solidFill>
                  <a:srgbClr val="E7E6E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один раз – выбери правильно!</a:t>
            </a:r>
            <a:endParaRPr lang="ru-RU" sz="4000" b="1" dirty="0">
              <a:solidFill>
                <a:srgbClr val="E7E6E6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6569" y="4013770"/>
            <a:ext cx="11499669" cy="136559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2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Поступающим на творческие специальности  нужно учесть риск возможного не прохождения дополнительных вступительных испытаний творческой направленности </a:t>
            </a:r>
            <a:r>
              <a:rPr lang="ru-RU" altLang="ru-RU" sz="2000" b="1" dirty="0" smtClean="0">
                <a:solidFill>
                  <a:srgbClr val="FFC000">
                    <a:lumMod val="20000"/>
                    <a:lumOff val="8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(Поэтому  включите в перечень выбранных предметов «запасные»)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047" y="5535242"/>
            <a:ext cx="11499669" cy="1247140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2000" b="1" dirty="0" smtClean="0">
                <a:solidFill>
                  <a:srgbClr val="006666"/>
                </a:solidFill>
                <a:latin typeface="Times New Roman" pitchFamily="18" charset="0"/>
                <a:cs typeface="Times New Roman" pitchFamily="18" charset="0"/>
              </a:rPr>
              <a:t>Поступающим в военные (пожарные, МЧС, ФСБ и т.д.) ВУЗы  нужно учесть возможность отрицательного результата оценки уровня физической подготовки </a:t>
            </a:r>
            <a:r>
              <a:rPr lang="ru-RU" alt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(Поэтому включите в перечень выбранных предметов «запасные»,  чтобы поступить в гражданский ВУЗ)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10156647" y="345554"/>
            <a:ext cx="1669592" cy="652099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39634" y="1368522"/>
            <a:ext cx="11486605" cy="8434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Порядок приема в вузы для абитуриентов, поступающих в 2017/18 учебном году, существенно не изменился. Как и ранее любой абитуриент сможет направить документы, выбрав для поступления до 5 вузов и до 3 направлений подготовки в каждом из них.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9633" y="2313581"/>
            <a:ext cx="11486605" cy="843456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Порядок приема сохраняет особые права при приеме на обучение победителей и призеров олимпиад. Сохраняется возможность для поступающих получать дополнительные баллы за индивидуальные достижения, суммарно до 10 баллов.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2697" y="3258640"/>
            <a:ext cx="11486605" cy="599257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006666"/>
                </a:solidFill>
                <a:latin typeface="Times New Roman Cyr" panose="02020603050405020304" pitchFamily="18" charset="0"/>
                <a:cs typeface="Times New Roman Cyr" panose="02020603050405020304" pitchFamily="18" charset="0"/>
              </a:rPr>
              <a:t>Прием будет проходить в два этапа – до заполнения 80% бюджетных мест вуза на первом этапе, и до заполнения оставшихся мест на втором.</a:t>
            </a:r>
          </a:p>
        </p:txBody>
      </p:sp>
    </p:spTree>
    <p:extLst>
      <p:ext uri="{BB962C8B-B14F-4D97-AF65-F5344CB8AC3E}">
        <p14:creationId xmlns:p14="http://schemas.microsoft.com/office/powerpoint/2010/main" val="30424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Какой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уровень математики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выбрат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  <a:endParaRPr lang="ru-RU" sz="40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(базовый или </a:t>
            </a:r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профильный</a:t>
            </a:r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)? 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74965" y="1406094"/>
            <a:ext cx="1746069" cy="361404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1600" b="1" dirty="0">
              <a:solidFill>
                <a:srgbClr val="FFF2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55766" y="2067945"/>
            <a:ext cx="1746069" cy="4397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Базовый уровень</a:t>
            </a:r>
            <a:endParaRPr lang="ru-RU" sz="1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20292" y="2067945"/>
            <a:ext cx="1746069" cy="43978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уровень</a:t>
            </a:r>
            <a:endParaRPr lang="ru-RU" sz="14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2026921" y="1767498"/>
            <a:ext cx="238395" cy="300447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838303" y="1767498"/>
            <a:ext cx="230775" cy="300447"/>
          </a:xfrm>
          <a:prstGeom prst="line">
            <a:avLst/>
          </a:prstGeom>
          <a:ln w="28575">
            <a:solidFill>
              <a:srgbClr val="DAA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0" y="2556692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- какой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по сложности экзамен сдавать, решает выпускник, в зависимости от перечня вступительных испытаний в образовательную организацию высшего образования, в которую планирует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поступить; </a:t>
            </a:r>
            <a:endParaRPr lang="ru-RU" sz="15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250072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- если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выпускник хочет подавать документы на специальность, где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математика является одним из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вступительных испытаний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–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то выбрать нужно только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</a:rPr>
              <a:t>профильный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уровень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;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4834" y="3912673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- если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же в приоритете таких специальностей нет, то достаточно сдать математику на базовом </a:t>
            </a: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уровне;</a:t>
            </a:r>
            <a:endParaRPr lang="ru-RU" sz="15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30832" y="1262744"/>
            <a:ext cx="6061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вступительных испытаний в образовательную организацию высшего образования</a:t>
            </a: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20584921">
            <a:off x="5825302" y="1711215"/>
            <a:ext cx="1201783" cy="383177"/>
          </a:xfrm>
          <a:prstGeom prst="rect">
            <a:avLst/>
          </a:prstGeom>
          <a:noFill/>
          <a:ln w="28575">
            <a:solidFill>
              <a:srgbClr val="FF898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b="1" dirty="0">
              <a:solidFill>
                <a:srgbClr val="FF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358871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>
                <a:srgbClr val="6666FF"/>
              </a:buClr>
            </a:pPr>
            <a:r>
              <a:rPr lang="ru-RU" altLang="ru-RU" sz="1500" b="1" dirty="0" smtClean="0">
                <a:latin typeface="Times New Roman" panose="02020603050405020304" pitchFamily="18" charset="0"/>
              </a:rPr>
              <a:t>          </a:t>
            </a:r>
            <a:r>
              <a:rPr lang="ru-RU" altLang="ru-RU" sz="1500" dirty="0" smtClean="0">
                <a:latin typeface="Times New Roman" panose="02020603050405020304" pitchFamily="18" charset="0"/>
              </a:rPr>
              <a:t>-</a:t>
            </a:r>
            <a:r>
              <a:rPr lang="ru-RU" altLang="ru-RU" sz="1500" b="1" dirty="0" smtClean="0">
                <a:latin typeface="Times New Roman" panose="02020603050405020304" pitchFamily="18" charset="0"/>
              </a:rPr>
              <a:t> в </a:t>
            </a:r>
            <a:r>
              <a:rPr lang="ru-RU" altLang="ru-RU" sz="1500" b="1" dirty="0">
                <a:latin typeface="Times New Roman" panose="02020603050405020304" pitchFamily="18" charset="0"/>
              </a:rPr>
              <a:t>случае, если с первого раза экзамен на профильном уровне сдать не удалось, можно пересдать для получения аттестата. При этом за выпускником остаётся право выбора, на каком уровне он будет пересдавать экзамен – базовом или профильном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4834" y="5299489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defRPr/>
            </a:pPr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</a:rPr>
              <a:t>- выпускник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также вправе сдавать математику на двух уровнях сразу (на базовом и на профильном). НО: если по одному из уровней будет набрано минимальное количество баллов, экзамен по математике считается сданным. </a:t>
            </a:r>
          </a:p>
          <a:p>
            <a:pPr algn="just">
              <a:defRPr/>
            </a:pPr>
            <a:r>
              <a:rPr lang="ru-RU" sz="1500" dirty="0">
                <a:solidFill>
                  <a:prstClr val="black"/>
                </a:solidFill>
                <a:latin typeface="Times New Roman" pitchFamily="18" charset="0"/>
              </a:rPr>
              <a:t>Пересдать математику для повышения баллов можно только через год, в 2018 году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2880" y="1767498"/>
            <a:ext cx="4328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государственный университет</a:t>
            </a:r>
            <a:endParaRPr lang="ru-RU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910" y="2002482"/>
            <a:ext cx="4093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и муниципальное управление: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472770" y="2002482"/>
            <a:ext cx="17192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бществознание;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10666" y="2303639"/>
            <a:ext cx="3727270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профильного уровня</a:t>
            </a:r>
            <a:endParaRPr lang="ru-RU" sz="13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36494" y="2761158"/>
            <a:ext cx="4093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Юриспруденция: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55354" y="2761158"/>
            <a:ext cx="171922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обществознание;</a:t>
            </a:r>
          </a:p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3250" y="3062315"/>
            <a:ext cx="3727270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базового уровня</a:t>
            </a:r>
            <a:endParaRPr lang="ru-RU" sz="13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70467" y="3349849"/>
            <a:ext cx="5834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Армавирский</a:t>
            </a:r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университет</a:t>
            </a:r>
            <a:endParaRPr lang="ru-RU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36492" y="3575376"/>
            <a:ext cx="4093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Специальное (дефектологическое) образование: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55352" y="3575376"/>
            <a:ext cx="171923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язык;</a:t>
            </a:r>
          </a:p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3248" y="3876533"/>
            <a:ext cx="3727270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профильного уровня</a:t>
            </a:r>
            <a:endParaRPr lang="ru-RU" sz="13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6492" y="4353072"/>
            <a:ext cx="4093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Журналистика: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455351" y="4353072"/>
            <a:ext cx="171923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язык;</a:t>
            </a:r>
          </a:p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литература;</a:t>
            </a:r>
          </a:p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обществознание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693248" y="4654229"/>
            <a:ext cx="3727270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базового уровня</a:t>
            </a:r>
            <a:endParaRPr lang="ru-RU" sz="13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470467" y="4923193"/>
            <a:ext cx="583474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Московский государственный университет</a:t>
            </a:r>
            <a:endParaRPr lang="ru-RU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36492" y="5148720"/>
            <a:ext cx="409302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и муниципальное управление: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455352" y="5148720"/>
            <a:ext cx="17192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ностранный язык;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усский язык;</a:t>
            </a:r>
          </a:p>
          <a:p>
            <a:pPr marL="285750" indent="-285750">
              <a:buFontTx/>
              <a:buChar char="-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ДВИ (письменно)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93248" y="5449877"/>
            <a:ext cx="3727270" cy="292388"/>
          </a:xfrm>
          <a:prstGeom prst="rect">
            <a:avLst/>
          </a:prstGeom>
          <a:noFill/>
          <a:ln w="28575">
            <a:solidFill>
              <a:srgbClr val="006666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Сдавать математику профильного уровня</a:t>
            </a:r>
            <a:endParaRPr lang="ru-RU" sz="13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470467" y="6550223"/>
            <a:ext cx="4519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*ДВИ – дополнительное вступительное испытание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7661126" y="5898124"/>
            <a:ext cx="1669592" cy="65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Минимальные пороги для поступления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ВУЗ не изменились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1984" y="4242287"/>
            <a:ext cx="4550927" cy="1963614"/>
          </a:xfrm>
          <a:prstGeom prst="rect">
            <a:avLst/>
          </a:prstGeom>
          <a:ln w="28575">
            <a:solidFill>
              <a:srgbClr val="0066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получения аттестата установлено минимальное 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баллов ЕГЭ по</a:t>
            </a:r>
            <a:r>
              <a:rPr lang="ru-RU" sz="1600" b="1" dirty="0" smtClean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80000"/>
              </a:lnSpc>
              <a:spcAft>
                <a:spcPts val="0"/>
              </a:spcAft>
            </a:pPr>
            <a:endParaRPr lang="ru-RU" sz="1600" b="1" dirty="0">
              <a:solidFill>
                <a:srgbClr val="0066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русскому </a:t>
            </a:r>
            <a:r>
              <a:rPr lang="ru-RU" sz="1600" b="1" dirty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языку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балла 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математике базового уровня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балла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5-балльной системе)</a:t>
            </a:r>
          </a:p>
          <a:p>
            <a:pPr algn="just">
              <a:lnSpc>
                <a:spcPct val="8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математике </a:t>
            </a:r>
            <a:r>
              <a:rPr lang="ru-RU" sz="1600" b="1" dirty="0">
                <a:solidFill>
                  <a:srgbClr val="FF898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профильного уровня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400" b="1" dirty="0">
                <a:solidFill>
                  <a:srgbClr val="0066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27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баллов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57" t="12445" r="31643" b="41587"/>
          <a:stretch/>
        </p:blipFill>
        <p:spPr>
          <a:xfrm>
            <a:off x="544510" y="2019439"/>
            <a:ext cx="4884992" cy="38675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584921">
            <a:off x="330824" y="1487111"/>
            <a:ext cx="1201783" cy="383177"/>
          </a:xfrm>
          <a:prstGeom prst="rect">
            <a:avLst/>
          </a:prstGeom>
          <a:noFill/>
          <a:ln w="28575">
            <a:solidFill>
              <a:srgbClr val="FF8989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898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</a:t>
            </a:r>
            <a:endParaRPr lang="ru-RU" b="1" dirty="0">
              <a:solidFill>
                <a:srgbClr val="FF898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4034" y="1349829"/>
            <a:ext cx="432815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Кубанский государственный университет</a:t>
            </a:r>
            <a:endParaRPr lang="ru-RU" sz="15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94" y="1262744"/>
            <a:ext cx="6637545" cy="3247238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275840" y="4509982"/>
            <a:ext cx="487680" cy="366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257040" y="4509982"/>
            <a:ext cx="782320" cy="366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Можно ли пересдать экзамен </a:t>
            </a:r>
          </a:p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улучшить результат?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48140" y="6205901"/>
            <a:ext cx="1669592" cy="652099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1776547" y="5721531"/>
            <a:ext cx="8630195" cy="484370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можно сдавать ежегодно!</a:t>
            </a:r>
            <a:endParaRPr lang="ru-RU" sz="3200" b="1" dirty="0">
              <a:solidFill>
                <a:srgbClr val="FFF2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6547" y="1345477"/>
            <a:ext cx="3823063" cy="648786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</a:t>
            </a:r>
            <a:endParaRPr lang="ru-RU" sz="2400" b="1" dirty="0">
              <a:solidFill>
                <a:srgbClr val="FFF2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910573" y="1354898"/>
            <a:ext cx="3218980" cy="648786"/>
          </a:xfrm>
          <a:prstGeom prst="roundRect">
            <a:avLst/>
          </a:prstGeom>
          <a:solidFill>
            <a:srgbClr val="729E86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по выбору</a:t>
            </a:r>
            <a:endParaRPr lang="ru-RU" sz="2400" b="1" dirty="0">
              <a:solidFill>
                <a:srgbClr val="FFF2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1933304" y="1994263"/>
            <a:ext cx="5440" cy="574766"/>
          </a:xfrm>
          <a:prstGeom prst="straightConnector1">
            <a:avLst/>
          </a:prstGeom>
          <a:ln w="28575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5431966" y="1981204"/>
            <a:ext cx="5442" cy="574766"/>
          </a:xfrm>
          <a:prstGeom prst="straightConnector1">
            <a:avLst/>
          </a:prstGeom>
          <a:ln w="28575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9548947" y="2016743"/>
            <a:ext cx="5442" cy="574766"/>
          </a:xfrm>
          <a:prstGeom prst="straightConnector1">
            <a:avLst/>
          </a:prstGeom>
          <a:ln w="28575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75920" y="2582089"/>
            <a:ext cx="3342640" cy="839666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предмету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64571" y="2569029"/>
            <a:ext cx="3612830" cy="1563191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двум предметам или повторный </a:t>
            </a:r>
            <a:r>
              <a:rPr lang="ru-RU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еудовлетворительный результат по одному предмету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913164" y="3440601"/>
            <a:ext cx="8163" cy="743868"/>
          </a:xfrm>
          <a:prstGeom prst="straightConnector1">
            <a:avLst/>
          </a:prstGeom>
          <a:ln w="28575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375920" y="4217845"/>
            <a:ext cx="3342640" cy="1164059"/>
          </a:xfrm>
          <a:prstGeom prst="roundRect">
            <a:avLst/>
          </a:prstGeom>
          <a:solidFill>
            <a:srgbClr val="FFF2CC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текущем году в дополнительные сроки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5431965" y="4140930"/>
            <a:ext cx="5442" cy="574766"/>
          </a:xfrm>
          <a:prstGeom prst="straightConnector1">
            <a:avLst/>
          </a:prstGeom>
          <a:ln w="28575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3964571" y="4733119"/>
            <a:ext cx="3612830" cy="648786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в текущем году после 1 сентября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939456" y="2479040"/>
            <a:ext cx="3399103" cy="1100897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Неудовлетворительный результат по одному или нескольким предметам</a:t>
            </a:r>
            <a:endParaRPr lang="ru-RU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9548947" y="3622767"/>
            <a:ext cx="5442" cy="574766"/>
          </a:xfrm>
          <a:prstGeom prst="straightConnector1">
            <a:avLst/>
          </a:prstGeom>
          <a:ln w="28575">
            <a:solidFill>
              <a:srgbClr val="006666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939457" y="4225229"/>
            <a:ext cx="3218980" cy="954199"/>
          </a:xfrm>
          <a:prstGeom prst="roundRect">
            <a:avLst/>
          </a:prstGeom>
          <a:solidFill>
            <a:srgbClr val="FFCC99"/>
          </a:solidFill>
          <a:ln w="28575"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на следующий год</a:t>
            </a:r>
            <a:endParaRPr lang="ru-RU" sz="20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97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80160"/>
          </a:xfrm>
          <a:prstGeom prst="rect">
            <a:avLst/>
          </a:prstGeom>
          <a:solidFill>
            <a:srgbClr val="729E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4834" y="69669"/>
            <a:ext cx="12096205" cy="11234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DAA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Апелляция о нарушении установленного порядка проведения ЕГЭ</a:t>
            </a:r>
            <a:endParaRPr lang="ru-RU" sz="40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9" b="19448"/>
          <a:stretch/>
        </p:blipFill>
        <p:spPr>
          <a:xfrm>
            <a:off x="5261204" y="6101398"/>
            <a:ext cx="1669592" cy="652099"/>
          </a:xfrm>
          <a:prstGeom prst="rect">
            <a:avLst/>
          </a:prstGeom>
        </p:spPr>
      </p:pic>
      <p:sp>
        <p:nvSpPr>
          <p:cNvPr id="11" name="Блок-схема: знак завершения 10"/>
          <p:cNvSpPr/>
          <p:nvPr/>
        </p:nvSpPr>
        <p:spPr>
          <a:xfrm>
            <a:off x="533399" y="1512599"/>
            <a:ext cx="4629833" cy="1201262"/>
          </a:xfrm>
          <a:prstGeom prst="flowChartTerminator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о нарушении установленного порядка </a:t>
            </a:r>
            <a:r>
              <a:rPr lang="ru-RU" alt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ЕГЭ</a:t>
            </a:r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5340531" y="1799227"/>
            <a:ext cx="1510938" cy="714885"/>
          </a:xfrm>
          <a:prstGeom prst="stripedRightArrow">
            <a:avLst>
              <a:gd name="adj1" fmla="val 42572"/>
              <a:gd name="adj2" fmla="val 61142"/>
            </a:avLst>
          </a:prstGeom>
          <a:solidFill>
            <a:srgbClr val="729E86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982098" y="1512599"/>
            <a:ext cx="4696095" cy="1201262"/>
          </a:xfrm>
          <a:prstGeom prst="flowChartTerminator">
            <a:avLst/>
          </a:prstGeom>
          <a:solidFill>
            <a:srgbClr val="FFCC99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подаётся участником ЕГЭ в день экзамена, </a:t>
            </a:r>
            <a:r>
              <a:rPr lang="ru-RU" altLang="ru-RU" sz="2000" b="1" dirty="0" smtClean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того, как выйти из ППЭ</a:t>
            </a:r>
            <a:endParaRPr lang="ru-RU" altLang="ru-RU" sz="2000" b="1" dirty="0">
              <a:solidFill>
                <a:srgbClr val="0066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1515013" y="3033179"/>
            <a:ext cx="3676244" cy="963227"/>
          </a:xfrm>
          <a:prstGeom prst="flowChartTerminator">
            <a:avLst/>
          </a:prstGeom>
          <a:solidFill>
            <a:srgbClr val="FFF2CC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Конфликтная комиссия рассматривает апелляцию</a:t>
            </a:r>
            <a:endParaRPr lang="ru-RU" sz="2000" dirty="0">
              <a:solidFill>
                <a:srgbClr val="006666"/>
              </a:solidFill>
            </a:endParaRPr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368556" y="3157349"/>
            <a:ext cx="1510938" cy="714885"/>
          </a:xfrm>
          <a:prstGeom prst="stripedRightArrow">
            <a:avLst>
              <a:gd name="adj1" fmla="val 42572"/>
              <a:gd name="adj2" fmla="val 61142"/>
            </a:avLst>
          </a:prstGeom>
          <a:solidFill>
            <a:srgbClr val="729E86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знак завершения 15"/>
          <p:cNvSpPr/>
          <p:nvPr/>
        </p:nvSpPr>
        <p:spPr>
          <a:xfrm>
            <a:off x="7010123" y="3033179"/>
            <a:ext cx="3676244" cy="963227"/>
          </a:xfrm>
          <a:prstGeom prst="flowChartTerminator">
            <a:avLst/>
          </a:prstGeom>
          <a:solidFill>
            <a:srgbClr val="FFF2CC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2-х </a:t>
            </a:r>
          </a:p>
          <a:p>
            <a:pPr algn="ctr"/>
            <a:r>
              <a:rPr lang="ru-RU" altLang="ru-RU" sz="2000" b="1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 с момента её подачи</a:t>
            </a: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95795" y="4315724"/>
            <a:ext cx="5165410" cy="1816635"/>
          </a:xfrm>
          <a:prstGeom prst="flowChartTerminator">
            <a:avLst/>
          </a:prstGeom>
          <a:solidFill>
            <a:srgbClr val="729E86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удовлетворения апелляции результат ЕГЭ участника </a:t>
            </a:r>
          </a:p>
          <a:p>
            <a:pPr algn="ctr"/>
            <a:r>
              <a:rPr lang="ru-RU" altLang="ru-RU" sz="2400" b="1" dirty="0">
                <a:solidFill>
                  <a:srgbClr val="FFC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аннулируется</a:t>
            </a:r>
            <a:endParaRPr lang="ru-RU" sz="2400" dirty="0">
              <a:solidFill>
                <a:srgbClr val="FFCC66"/>
              </a:solidFill>
            </a:endParaRPr>
          </a:p>
        </p:txBody>
      </p:sp>
      <p:sp>
        <p:nvSpPr>
          <p:cNvPr id="18" name="Блок-схема: знак завершения 17"/>
          <p:cNvSpPr/>
          <p:nvPr/>
        </p:nvSpPr>
        <p:spPr>
          <a:xfrm>
            <a:off x="7010122" y="4264923"/>
            <a:ext cx="5069614" cy="1918235"/>
          </a:xfrm>
          <a:prstGeom prst="flowChartTerminator">
            <a:avLst/>
          </a:prstGeom>
          <a:solidFill>
            <a:srgbClr val="729E86"/>
          </a:solidFill>
          <a:ln w="28575"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altLang="ru-RU" sz="2400" b="1" dirty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предоставляется возможность сдать </a:t>
            </a:r>
            <a:r>
              <a:rPr lang="ru-RU" altLang="ru-RU" sz="24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altLang="ru-RU" sz="2400" b="1" dirty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данному предмету в другой </a:t>
            </a:r>
            <a:r>
              <a:rPr lang="ru-RU" altLang="ru-RU" sz="2400" b="1" dirty="0" smtClean="0">
                <a:solidFill>
                  <a:srgbClr val="FFF2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 расписанию</a:t>
            </a:r>
            <a:endParaRPr lang="ru-RU" altLang="ru-RU" sz="2400" b="1" dirty="0">
              <a:solidFill>
                <a:srgbClr val="FFF2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Штриховая стрелка вправо 18"/>
          <p:cNvSpPr/>
          <p:nvPr/>
        </p:nvSpPr>
        <p:spPr>
          <a:xfrm>
            <a:off x="5380194" y="4867446"/>
            <a:ext cx="1510938" cy="714885"/>
          </a:xfrm>
          <a:prstGeom prst="stripedRightArrow">
            <a:avLst>
              <a:gd name="adj1" fmla="val 42572"/>
              <a:gd name="adj2" fmla="val 61142"/>
            </a:avLst>
          </a:prstGeom>
          <a:solidFill>
            <a:srgbClr val="729E86"/>
          </a:solidFill>
          <a:ln>
            <a:solidFill>
              <a:srgbClr val="729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77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1426</Words>
  <Application>Microsoft Office PowerPoint</Application>
  <PresentationFormat>Широкоэкранный</PresentationFormat>
  <Paragraphs>209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Smart</dc:creator>
  <cp:lastModifiedBy>Q17</cp:lastModifiedBy>
  <cp:revision>109</cp:revision>
  <cp:lastPrinted>2016-10-14T12:50:51Z</cp:lastPrinted>
  <dcterms:created xsi:type="dcterms:W3CDTF">2016-10-11T11:07:55Z</dcterms:created>
  <dcterms:modified xsi:type="dcterms:W3CDTF">2016-10-14T12:58:18Z</dcterms:modified>
</cp:coreProperties>
</file>